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0"/>
  </p:notesMasterIdLst>
  <p:sldIdLst>
    <p:sldId id="256" r:id="rId5"/>
    <p:sldId id="261" r:id="rId6"/>
    <p:sldId id="257" r:id="rId7"/>
    <p:sldId id="296" r:id="rId8"/>
    <p:sldId id="258" r:id="rId9"/>
    <p:sldId id="298" r:id="rId10"/>
    <p:sldId id="300" r:id="rId11"/>
    <p:sldId id="307" r:id="rId12"/>
    <p:sldId id="301" r:id="rId13"/>
    <p:sldId id="288" r:id="rId14"/>
    <p:sldId id="293" r:id="rId15"/>
    <p:sldId id="294" r:id="rId16"/>
    <p:sldId id="259" r:id="rId17"/>
    <p:sldId id="262" r:id="rId18"/>
    <p:sldId id="291" r:id="rId19"/>
    <p:sldId id="306" r:id="rId20"/>
    <p:sldId id="283" r:id="rId21"/>
    <p:sldId id="268" r:id="rId22"/>
    <p:sldId id="269" r:id="rId23"/>
    <p:sldId id="302" r:id="rId24"/>
    <p:sldId id="286" r:id="rId25"/>
    <p:sldId id="270" r:id="rId26"/>
    <p:sldId id="274" r:id="rId27"/>
    <p:sldId id="275" r:id="rId28"/>
    <p:sldId id="276" r:id="rId29"/>
    <p:sldId id="303" r:id="rId30"/>
    <p:sldId id="263" r:id="rId31"/>
    <p:sldId id="264" r:id="rId32"/>
    <p:sldId id="281" r:id="rId33"/>
    <p:sldId id="304" r:id="rId34"/>
    <p:sldId id="272" r:id="rId35"/>
    <p:sldId id="285" r:id="rId36"/>
    <p:sldId id="299" r:id="rId37"/>
    <p:sldId id="282" r:id="rId38"/>
    <p:sldId id="284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3EF7D-51B1-4D8D-AA60-430BC45F0198}" v="45" dt="2021-11-12T19:31:31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8" autoAdjust="0"/>
    <p:restoredTop sz="86420" autoAdjust="0"/>
  </p:normalViewPr>
  <p:slideViewPr>
    <p:cSldViewPr>
      <p:cViewPr varScale="1">
        <p:scale>
          <a:sx n="94" d="100"/>
          <a:sy n="94" d="100"/>
        </p:scale>
        <p:origin x="16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on, Frances" userId="28f98a59-f4f7-489d-a95c-61088ddebb68" providerId="ADAL" clId="{6253EF7D-51B1-4D8D-AA60-430BC45F0198}"/>
    <pc:docChg chg="delSld modSld">
      <pc:chgData name="Robertson, Frances" userId="28f98a59-f4f7-489d-a95c-61088ddebb68" providerId="ADAL" clId="{6253EF7D-51B1-4D8D-AA60-430BC45F0198}" dt="2021-11-15T18:17:37.582" v="44" actId="2696"/>
      <pc:docMkLst>
        <pc:docMk/>
      </pc:docMkLst>
      <pc:sldChg chg="addSp delSp modSp modTransition modAnim">
        <pc:chgData name="Robertson, Frances" userId="28f98a59-f4f7-489d-a95c-61088ddebb68" providerId="ADAL" clId="{6253EF7D-51B1-4D8D-AA60-430BC45F0198}" dt="2021-11-12T19:31:31.381" v="43"/>
        <pc:sldMkLst>
          <pc:docMk/>
          <pc:sldMk cId="4212409314" sldId="256"/>
        </pc:sldMkLst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4212409314" sldId="256"/>
            <ac:picMk id="3" creationId="{42850823-B828-495E-9004-CED2453EE1FF}"/>
          </ac:picMkLst>
        </pc:picChg>
        <pc:picChg chg="add del mod">
          <ac:chgData name="Robertson, Frances" userId="28f98a59-f4f7-489d-a95c-61088ddebb68" providerId="ADAL" clId="{6253EF7D-51B1-4D8D-AA60-430BC45F0198}" dt="2021-11-10T15:56:26.193" v="1"/>
          <ac:picMkLst>
            <pc:docMk/>
            <pc:sldMk cId="4212409314" sldId="256"/>
            <ac:picMk id="3" creationId="{93248FA1-0468-4FBB-BA33-BA152E36303E}"/>
          </ac:picMkLst>
        </pc:picChg>
        <pc:picChg chg="add del mod">
          <ac:chgData name="Robertson, Frances" userId="28f98a59-f4f7-489d-a95c-61088ddebb68" providerId="ADAL" clId="{6253EF7D-51B1-4D8D-AA60-430BC45F0198}" dt="2021-11-12T19:30:53.416" v="42"/>
          <ac:picMkLst>
            <pc:docMk/>
            <pc:sldMk cId="4212409314" sldId="256"/>
            <ac:picMk id="4" creationId="{1C316DDD-EBEC-41AC-BE0E-1E73DBA34128}"/>
          </ac:picMkLst>
        </pc:picChg>
        <pc:picChg chg="add del mod">
          <ac:chgData name="Robertson, Frances" userId="28f98a59-f4f7-489d-a95c-61088ddebb68" providerId="ADAL" clId="{6253EF7D-51B1-4D8D-AA60-430BC45F0198}" dt="2021-11-10T15:58:45.734" v="4"/>
          <ac:picMkLst>
            <pc:docMk/>
            <pc:sldMk cId="4212409314" sldId="256"/>
            <ac:picMk id="4" creationId="{3D56E1DE-B7DF-420E-9F0D-6C3539A20B2A}"/>
          </ac:picMkLst>
        </pc:picChg>
        <pc:picChg chg="add del mod">
          <ac:chgData name="Robertson, Frances" userId="28f98a59-f4f7-489d-a95c-61088ddebb68" providerId="ADAL" clId="{6253EF7D-51B1-4D8D-AA60-430BC45F0198}" dt="2021-11-10T16:02:12.341" v="6"/>
          <ac:picMkLst>
            <pc:docMk/>
            <pc:sldMk cId="4212409314" sldId="256"/>
            <ac:picMk id="5" creationId="{45179BB6-514E-4009-8AE1-EA6079986E6B}"/>
          </ac:picMkLst>
        </pc:picChg>
        <pc:picChg chg="add mod">
          <ac:chgData name="Robertson, Frances" userId="28f98a59-f4f7-489d-a95c-61088ddebb68" providerId="ADAL" clId="{6253EF7D-51B1-4D8D-AA60-430BC45F0198}" dt="2021-11-12T19:31:31.381" v="43"/>
          <ac:picMkLst>
            <pc:docMk/>
            <pc:sldMk cId="4212409314" sldId="256"/>
            <ac:picMk id="5" creationId="{63DDEE09-B48F-427B-8969-8D45E0880E70}"/>
          </ac:picMkLst>
        </pc:picChg>
        <pc:picChg chg="add del mod">
          <ac:chgData name="Robertson, Frances" userId="28f98a59-f4f7-489d-a95c-61088ddebb68" providerId="ADAL" clId="{6253EF7D-51B1-4D8D-AA60-430BC45F0198}" dt="2021-11-10T16:04:22.860" v="8"/>
          <ac:picMkLst>
            <pc:docMk/>
            <pc:sldMk cId="4212409314" sldId="256"/>
            <ac:picMk id="6" creationId="{78664CC9-FD10-4508-A03D-05F4F5B14852}"/>
          </ac:picMkLst>
        </pc:picChg>
        <pc:picChg chg="add del mod">
          <ac:chgData name="Robertson, Frances" userId="28f98a59-f4f7-489d-a95c-61088ddebb68" providerId="ADAL" clId="{6253EF7D-51B1-4D8D-AA60-430BC45F0198}" dt="2021-11-12T18:40:21.593" v="27"/>
          <ac:picMkLst>
            <pc:docMk/>
            <pc:sldMk cId="4212409314" sldId="256"/>
            <ac:picMk id="7" creationId="{526FA35E-6DD4-4FD8-ABE4-6A04F3B67526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336257160" sldId="257"/>
        </pc:sldMkLst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336257160" sldId="257"/>
            <ac:picMk id="3" creationId="{479BC676-9B25-4C09-991B-52FC1120F2E6}"/>
          </ac:picMkLst>
        </pc:picChg>
        <pc:picChg chg="add del mod">
          <ac:chgData name="Robertson, Frances" userId="28f98a59-f4f7-489d-a95c-61088ddebb68" providerId="ADAL" clId="{6253EF7D-51B1-4D8D-AA60-430BC45F0198}" dt="2021-11-10T15:56:28.869" v="2"/>
          <ac:picMkLst>
            <pc:docMk/>
            <pc:sldMk cId="2336257160" sldId="257"/>
            <ac:picMk id="3" creationId="{B58A091C-115D-432C-949F-B694315B1E44}"/>
          </ac:picMkLst>
        </pc:picChg>
        <pc:picChg chg="add del mod">
          <ac:chgData name="Robertson, Frances" userId="28f98a59-f4f7-489d-a95c-61088ddebb68" providerId="ADAL" clId="{6253EF7D-51B1-4D8D-AA60-430BC45F0198}" dt="2021-11-10T15:58:45.734" v="4"/>
          <ac:picMkLst>
            <pc:docMk/>
            <pc:sldMk cId="2336257160" sldId="257"/>
            <ac:picMk id="4" creationId="{079D96DB-AF61-47BC-A282-955DF8C40085}"/>
          </ac:picMkLst>
        </pc:picChg>
        <pc:picChg chg="add del mod">
          <ac:chgData name="Robertson, Frances" userId="28f98a59-f4f7-489d-a95c-61088ddebb68" providerId="ADAL" clId="{6253EF7D-51B1-4D8D-AA60-430BC45F0198}" dt="2021-11-10T16:02:12.341" v="6"/>
          <ac:picMkLst>
            <pc:docMk/>
            <pc:sldMk cId="2336257160" sldId="257"/>
            <ac:picMk id="7" creationId="{0B393506-E73F-42AA-8732-F3B218E8DD0B}"/>
          </ac:picMkLst>
        </pc:picChg>
        <pc:picChg chg="add del mod">
          <ac:chgData name="Robertson, Frances" userId="28f98a59-f4f7-489d-a95c-61088ddebb68" providerId="ADAL" clId="{6253EF7D-51B1-4D8D-AA60-430BC45F0198}" dt="2021-11-10T16:04:22.860" v="8"/>
          <ac:picMkLst>
            <pc:docMk/>
            <pc:sldMk cId="2336257160" sldId="257"/>
            <ac:picMk id="8" creationId="{352627F2-2026-480F-8529-2DA9D3F2BB0F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336257160" sldId="257"/>
            <ac:picMk id="9" creationId="{1EDDF984-9D66-41DA-B561-D31A751EF873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013798482" sldId="258"/>
        </pc:sldMkLst>
        <pc:picChg chg="add del mod">
          <ac:chgData name="Robertson, Frances" userId="28f98a59-f4f7-489d-a95c-61088ddebb68" providerId="ADAL" clId="{6253EF7D-51B1-4D8D-AA60-430BC45F0198}" dt="2021-11-12T18:48:20.582" v="38"/>
          <ac:picMkLst>
            <pc:docMk/>
            <pc:sldMk cId="2013798482" sldId="258"/>
            <ac:picMk id="5" creationId="{62DAADF2-BCE4-4B08-B3BC-1475588BCAB2}"/>
          </ac:picMkLst>
        </pc:picChg>
        <pc:picChg chg="add del mod">
          <ac:chgData name="Robertson, Frances" userId="28f98a59-f4f7-489d-a95c-61088ddebb68" providerId="ADAL" clId="{6253EF7D-51B1-4D8D-AA60-430BC45F0198}" dt="2021-11-10T16:02:12.341" v="6"/>
          <ac:picMkLst>
            <pc:docMk/>
            <pc:sldMk cId="2013798482" sldId="258"/>
            <ac:picMk id="5" creationId="{7DEB1231-3442-4BFC-AEFB-26127D3E716F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013798482" sldId="258"/>
            <ac:picMk id="6" creationId="{49DF3106-496E-4EDF-BD05-913FF82AF337}"/>
          </ac:picMkLst>
        </pc:picChg>
        <pc:picChg chg="add del mod">
          <ac:chgData name="Robertson, Frances" userId="28f98a59-f4f7-489d-a95c-61088ddebb68" providerId="ADAL" clId="{6253EF7D-51B1-4D8D-AA60-430BC45F0198}" dt="2021-11-10T16:08:25.723" v="10"/>
          <ac:picMkLst>
            <pc:docMk/>
            <pc:sldMk cId="2013798482" sldId="258"/>
            <ac:picMk id="6" creationId="{EE7D23E8-FC93-4DFE-9AF7-45582FDAF415}"/>
          </ac:picMkLst>
        </pc:picChg>
        <pc:picChg chg="add del mod">
          <ac:chgData name="Robertson, Frances" userId="28f98a59-f4f7-489d-a95c-61088ddebb68" providerId="ADAL" clId="{6253EF7D-51B1-4D8D-AA60-430BC45F0198}" dt="2021-11-10T16:09:10.441" v="12"/>
          <ac:picMkLst>
            <pc:docMk/>
            <pc:sldMk cId="2013798482" sldId="258"/>
            <ac:picMk id="8" creationId="{D60F7586-869C-41E2-8919-F5BCCC35A60F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013798482" sldId="258"/>
            <ac:picMk id="9" creationId="{1B8885EB-81B5-4320-83B7-E5BE87042C59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966694820" sldId="259"/>
        </pc:sldMkLst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966694820" sldId="259"/>
            <ac:picMk id="4" creationId="{079703F9-B234-4B7B-9B3C-FECC79180A0C}"/>
          </ac:picMkLst>
        </pc:picChg>
        <pc:picChg chg="add del mod">
          <ac:chgData name="Robertson, Frances" userId="28f98a59-f4f7-489d-a95c-61088ddebb68" providerId="ADAL" clId="{6253EF7D-51B1-4D8D-AA60-430BC45F0198}" dt="2021-11-10T16:17:48.576" v="18"/>
          <ac:picMkLst>
            <pc:docMk/>
            <pc:sldMk cId="1966694820" sldId="259"/>
            <ac:picMk id="4" creationId="{CE7E1438-8F95-4916-9362-236CBDA86831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966694820" sldId="259"/>
            <ac:picMk id="5" creationId="{9DD775D2-1F1A-45F5-B7CE-3B7AF3597914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1:31.381" v="43"/>
        <pc:sldMkLst>
          <pc:docMk/>
          <pc:sldMk cId="3376896597" sldId="261"/>
        </pc:sldMkLst>
        <pc:picChg chg="add del mod">
          <ac:chgData name="Robertson, Frances" userId="28f98a59-f4f7-489d-a95c-61088ddebb68" providerId="ADAL" clId="{6253EF7D-51B1-4D8D-AA60-430BC45F0198}" dt="2021-11-10T15:56:28.869" v="2"/>
          <ac:picMkLst>
            <pc:docMk/>
            <pc:sldMk cId="3376896597" sldId="261"/>
            <ac:picMk id="4" creationId="{2A369258-AB2C-4095-A715-22A89FC8CFBA}"/>
          </ac:picMkLst>
        </pc:picChg>
        <pc:picChg chg="add del mod">
          <ac:chgData name="Robertson, Frances" userId="28f98a59-f4f7-489d-a95c-61088ddebb68" providerId="ADAL" clId="{6253EF7D-51B1-4D8D-AA60-430BC45F0198}" dt="2021-11-12T19:30:53.416" v="42"/>
          <ac:picMkLst>
            <pc:docMk/>
            <pc:sldMk cId="3376896597" sldId="261"/>
            <ac:picMk id="4" creationId="{B454EBB2-EFA4-4A94-AEC3-C3011E66B592}"/>
          </ac:picMkLst>
        </pc:picChg>
        <pc:picChg chg="add del mod">
          <ac:chgData name="Robertson, Frances" userId="28f98a59-f4f7-489d-a95c-61088ddebb68" providerId="ADAL" clId="{6253EF7D-51B1-4D8D-AA60-430BC45F0198}" dt="2021-11-12T18:41:27.703" v="30"/>
          <ac:picMkLst>
            <pc:docMk/>
            <pc:sldMk cId="3376896597" sldId="261"/>
            <ac:picMk id="4" creationId="{CD635859-E67C-4FF6-97B3-4AF7F5815086}"/>
          </ac:picMkLst>
        </pc:picChg>
        <pc:picChg chg="add mod">
          <ac:chgData name="Robertson, Frances" userId="28f98a59-f4f7-489d-a95c-61088ddebb68" providerId="ADAL" clId="{6253EF7D-51B1-4D8D-AA60-430BC45F0198}" dt="2021-11-12T19:31:31.381" v="43"/>
          <ac:picMkLst>
            <pc:docMk/>
            <pc:sldMk cId="3376896597" sldId="261"/>
            <ac:picMk id="5" creationId="{17C9A82F-8CB3-47E2-8AAB-0F474B06955C}"/>
          </ac:picMkLst>
        </pc:picChg>
        <pc:picChg chg="add del mod">
          <ac:chgData name="Robertson, Frances" userId="28f98a59-f4f7-489d-a95c-61088ddebb68" providerId="ADAL" clId="{6253EF7D-51B1-4D8D-AA60-430BC45F0198}" dt="2021-11-12T18:42:32.887" v="32"/>
          <ac:picMkLst>
            <pc:docMk/>
            <pc:sldMk cId="3376896597" sldId="261"/>
            <ac:picMk id="5" creationId="{2D5644DC-1706-4B51-B946-43EAEBE18BAE}"/>
          </ac:picMkLst>
        </pc:picChg>
        <pc:picChg chg="add del mod">
          <ac:chgData name="Robertson, Frances" userId="28f98a59-f4f7-489d-a95c-61088ddebb68" providerId="ADAL" clId="{6253EF7D-51B1-4D8D-AA60-430BC45F0198}" dt="2021-11-10T15:58:45.734" v="4"/>
          <ac:picMkLst>
            <pc:docMk/>
            <pc:sldMk cId="3376896597" sldId="261"/>
            <ac:picMk id="5" creationId="{85EEBCBF-C1D9-4058-8D8C-FB9578E42851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376896597" sldId="261"/>
            <ac:picMk id="6" creationId="{1681120F-7EDA-4383-8F68-E82163BC8560}"/>
          </ac:picMkLst>
        </pc:picChg>
        <pc:picChg chg="add del mod">
          <ac:chgData name="Robertson, Frances" userId="28f98a59-f4f7-489d-a95c-61088ddebb68" providerId="ADAL" clId="{6253EF7D-51B1-4D8D-AA60-430BC45F0198}" dt="2021-11-10T16:02:12.341" v="6"/>
          <ac:picMkLst>
            <pc:docMk/>
            <pc:sldMk cId="3376896597" sldId="261"/>
            <ac:picMk id="6" creationId="{2E7C392E-EC7B-4238-BC54-0E429550FF5E}"/>
          </ac:picMkLst>
        </pc:picChg>
        <pc:picChg chg="add del mod">
          <ac:chgData name="Robertson, Frances" userId="28f98a59-f4f7-489d-a95c-61088ddebb68" providerId="ADAL" clId="{6253EF7D-51B1-4D8D-AA60-430BC45F0198}" dt="2021-11-10T16:04:22.860" v="8"/>
          <ac:picMkLst>
            <pc:docMk/>
            <pc:sldMk cId="3376896597" sldId="261"/>
            <ac:picMk id="7" creationId="{76ACBA87-B5CB-472A-A0CD-1EA4499967AC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376896597" sldId="261"/>
            <ac:picMk id="8" creationId="{20D3F4FF-E02A-44A3-BC06-17E3A9D9B97F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140583767" sldId="262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140583767" sldId="262"/>
            <ac:picMk id="4" creationId="{938D0F1B-AE72-4E6F-98B8-3AF394139972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140583767" sldId="262"/>
            <ac:picMk id="5" creationId="{360E6D81-70DB-4CE3-A456-0E1FACF61909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710134997" sldId="263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710134997" sldId="263"/>
            <ac:picMk id="4" creationId="{786F4973-9739-4479-A5F1-D0A12CFE4338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710134997" sldId="263"/>
            <ac:picMk id="5" creationId="{B79CB02D-9B3B-4FD5-B556-D248C456F356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427524608" sldId="264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427524608" sldId="264"/>
            <ac:picMk id="4" creationId="{6477FE84-8D99-4FDE-8EF1-41914EF10DE6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427524608" sldId="264"/>
            <ac:picMk id="5" creationId="{D9B13014-F5F3-4643-8E7E-69A4D66E0F1B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500465743" sldId="268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500465743" sldId="268"/>
            <ac:picMk id="3" creationId="{EEED0B76-AA63-467D-BA44-34E98A32E638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500465743" sldId="268"/>
            <ac:picMk id="4" creationId="{8F19C62B-A549-40DC-BB13-B10711DE63C3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992405250" sldId="269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992405250" sldId="269"/>
            <ac:picMk id="4" creationId="{79DC70B8-B544-4A9D-A437-82751BAF2C8F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992405250" sldId="269"/>
            <ac:picMk id="5" creationId="{7CB0BFA6-667A-4F89-8902-BB6A757CD8C4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3810200708" sldId="270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810200708" sldId="270"/>
            <ac:picMk id="4" creationId="{4AEB04A3-F9E5-47B3-A516-3E9FEC652139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810200708" sldId="270"/>
            <ac:picMk id="5" creationId="{DF30BA41-3E9A-45D1-AA44-2473102C30C7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942901143" sldId="272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942901143" sldId="272"/>
            <ac:picMk id="4" creationId="{6B52128C-7EBD-41D4-A6A4-17E80589A7A4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942901143" sldId="272"/>
            <ac:picMk id="5" creationId="{7DF95DDF-DA51-49E7-8CCD-F1B5039C7394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404738762" sldId="274"/>
        </pc:sldMkLst>
        <pc:picChg chg="add del mod">
          <ac:chgData name="Robertson, Frances" userId="28f98a59-f4f7-489d-a95c-61088ddebb68" providerId="ADAL" clId="{6253EF7D-51B1-4D8D-AA60-430BC45F0198}" dt="2021-11-10T16:31:05.238" v="20"/>
          <ac:picMkLst>
            <pc:docMk/>
            <pc:sldMk cId="404738762" sldId="274"/>
            <ac:picMk id="4" creationId="{1E6677E8-374F-45FF-B207-FEFFCFB63433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404738762" sldId="274"/>
            <ac:picMk id="4" creationId="{2900DA75-3838-47BE-BD9A-521A6CF5EDB6}"/>
          </ac:picMkLst>
        </pc:picChg>
        <pc:picChg chg="add del mod">
          <ac:chgData name="Robertson, Frances" userId="28f98a59-f4f7-489d-a95c-61088ddebb68" providerId="ADAL" clId="{6253EF7D-51B1-4D8D-AA60-430BC45F0198}" dt="2021-11-10T17:04:51.838" v="26"/>
          <ac:picMkLst>
            <pc:docMk/>
            <pc:sldMk cId="404738762" sldId="274"/>
            <ac:picMk id="5" creationId="{907E96E7-6A99-4406-BC59-1E4566B69C19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404738762" sldId="274"/>
            <ac:picMk id="6" creationId="{C61DE175-FF52-48B4-962B-B1288912AC63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380207101" sldId="275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80207101" sldId="275"/>
            <ac:picMk id="5" creationId="{0AA917E0-0A7C-499F-AA6E-975D5CBAB8B0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80207101" sldId="275"/>
            <ac:picMk id="6" creationId="{D7226DFE-9D37-4DDC-B593-11ECB934A3D4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408235295" sldId="276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408235295" sldId="276"/>
            <ac:picMk id="4" creationId="{D321B76C-5B5D-4676-8551-ED9619156163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408235295" sldId="276"/>
            <ac:picMk id="5" creationId="{312AD173-72AA-45B7-932F-182261F94DED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594154575" sldId="281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594154575" sldId="281"/>
            <ac:picMk id="4" creationId="{4F77CEFA-77E7-44B0-B5B9-9C1284C5F960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594154575" sldId="281"/>
            <ac:picMk id="5" creationId="{74F7F2E1-EA15-46CE-AEF9-917C29E91BFA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428670774" sldId="282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428670774" sldId="282"/>
            <ac:picMk id="4" creationId="{2E7E0361-3D21-4B6B-8D30-27152AB6D319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428670774" sldId="282"/>
            <ac:picMk id="5" creationId="{F30EE394-2107-4447-9260-FE13910F4B36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3083114969" sldId="283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083114969" sldId="283"/>
            <ac:picMk id="4" creationId="{9751F472-A753-4A66-A84B-F2F060B3083C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083114969" sldId="283"/>
            <ac:picMk id="5" creationId="{9599D928-7E14-4711-9DA3-80C4599CC149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996919231" sldId="284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996919231" sldId="284"/>
            <ac:picMk id="3" creationId="{AD45E1D8-E495-431C-80D1-58261760D676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996919231" sldId="284"/>
            <ac:picMk id="4" creationId="{27A6ADA1-79F3-4B5B-8DA2-ABAA78BCAA78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17831901" sldId="285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17831901" sldId="285"/>
            <ac:picMk id="3" creationId="{FF739E3B-14CE-4163-A1C7-9DB6818515F3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17831901" sldId="285"/>
            <ac:picMk id="5" creationId="{FBCFEEF5-FA48-4D3F-84BF-32025E041037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3983010359" sldId="286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983010359" sldId="286"/>
            <ac:picMk id="4" creationId="{4A9339C4-1E2D-4E83-9FF8-8E91222874EA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983010359" sldId="286"/>
            <ac:picMk id="5" creationId="{7EA54FD3-E9CE-4C15-B80D-7DA6DB99DDAD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703008471" sldId="288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703008471" sldId="288"/>
            <ac:picMk id="4" creationId="{41318A57-894D-4786-AE3D-91F39C640054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703008471" sldId="288"/>
            <ac:picMk id="5" creationId="{59A70AB3-7DB2-4974-A132-39465A4B0209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594006807" sldId="291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594006807" sldId="291"/>
            <ac:picMk id="4" creationId="{777CF5D2-094F-4705-833D-1601D3CE72B4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594006807" sldId="291"/>
            <ac:picMk id="5" creationId="{EDFDED90-8811-4213-BFFF-491B925102F2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32903173" sldId="293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32903173" sldId="293"/>
            <ac:picMk id="4" creationId="{0BC40E46-1F2C-4ECF-B7BD-7E88B648437D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32903173" sldId="293"/>
            <ac:picMk id="5" creationId="{3C4DD540-BD9F-4521-ADAB-9971BE00A4E3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4174327381" sldId="294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4174327381" sldId="294"/>
            <ac:picMk id="4" creationId="{7042A5E1-3C60-48CA-9792-B19CEEDD8354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4174327381" sldId="294"/>
            <ac:picMk id="5" creationId="{0A01C9B6-CA41-49E7-A1CB-6BBF45F00D95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970237416" sldId="296"/>
        </pc:sldMkLst>
        <pc:picChg chg="add del mod">
          <ac:chgData name="Robertson, Frances" userId="28f98a59-f4f7-489d-a95c-61088ddebb68" providerId="ADAL" clId="{6253EF7D-51B1-4D8D-AA60-430BC45F0198}" dt="2021-11-10T15:56:28.869" v="2"/>
          <ac:picMkLst>
            <pc:docMk/>
            <pc:sldMk cId="1970237416" sldId="296"/>
            <ac:picMk id="6" creationId="{99D0BB8D-EAE3-44AC-8A62-92DBDE6EA2C8}"/>
          </ac:picMkLst>
        </pc:picChg>
        <pc:picChg chg="add del mod">
          <ac:chgData name="Robertson, Frances" userId="28f98a59-f4f7-489d-a95c-61088ddebb68" providerId="ADAL" clId="{6253EF7D-51B1-4D8D-AA60-430BC45F0198}" dt="2021-11-12T18:45:14.742" v="34"/>
          <ac:picMkLst>
            <pc:docMk/>
            <pc:sldMk cId="1970237416" sldId="296"/>
            <ac:picMk id="6" creationId="{F72EE29F-3007-4404-85DA-A094DFA10E95}"/>
          </ac:picMkLst>
        </pc:picChg>
        <pc:picChg chg="add del mod">
          <ac:chgData name="Robertson, Frances" userId="28f98a59-f4f7-489d-a95c-61088ddebb68" providerId="ADAL" clId="{6253EF7D-51B1-4D8D-AA60-430BC45F0198}" dt="2021-11-10T16:02:12.341" v="6"/>
          <ac:picMkLst>
            <pc:docMk/>
            <pc:sldMk cId="1970237416" sldId="296"/>
            <ac:picMk id="7" creationId="{592FCAED-357E-4F1B-8416-9FDE3BBD1001}"/>
          </ac:picMkLst>
        </pc:picChg>
        <pc:picChg chg="add del mod">
          <ac:chgData name="Robertson, Frances" userId="28f98a59-f4f7-489d-a95c-61088ddebb68" providerId="ADAL" clId="{6253EF7D-51B1-4D8D-AA60-430BC45F0198}" dt="2021-11-12T18:46:45.488" v="36"/>
          <ac:picMkLst>
            <pc:docMk/>
            <pc:sldMk cId="1970237416" sldId="296"/>
            <ac:picMk id="7" creationId="{98E7E9F8-F39C-40BA-BE50-37CA4E2000FE}"/>
          </ac:picMkLst>
        </pc:picChg>
        <pc:picChg chg="add del mod">
          <ac:chgData name="Robertson, Frances" userId="28f98a59-f4f7-489d-a95c-61088ddebb68" providerId="ADAL" clId="{6253EF7D-51B1-4D8D-AA60-430BC45F0198}" dt="2021-11-10T16:04:22.860" v="8"/>
          <ac:picMkLst>
            <pc:docMk/>
            <pc:sldMk cId="1970237416" sldId="296"/>
            <ac:picMk id="8" creationId="{38960292-EDF7-4377-9FE9-239E8E073F93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970237416" sldId="296"/>
            <ac:picMk id="8" creationId="{887F7078-B33A-4D75-8B55-47779938DDB7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970237416" sldId="296"/>
            <ac:picMk id="9" creationId="{D6D2EC99-D37A-4420-8AA7-EEFAF1EDA545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223578972" sldId="298"/>
        </pc:sldMkLst>
        <pc:picChg chg="add del mod">
          <ac:chgData name="Robertson, Frances" userId="28f98a59-f4f7-489d-a95c-61088ddebb68" providerId="ADAL" clId="{6253EF7D-51B1-4D8D-AA60-430BC45F0198}" dt="2021-11-10T16:10:45.647" v="14"/>
          <ac:picMkLst>
            <pc:docMk/>
            <pc:sldMk cId="2223578972" sldId="298"/>
            <ac:picMk id="4" creationId="{C3B11DDD-1B46-4349-8CBE-2274C7C6DAA8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223578972" sldId="298"/>
            <ac:picMk id="4" creationId="{FC71463F-15FA-458C-A330-7F88D0B7E7DD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223578972" sldId="298"/>
            <ac:picMk id="5" creationId="{C6AC5D0C-ECDD-4625-869E-D8225BF9A933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990252707" sldId="299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990252707" sldId="299"/>
            <ac:picMk id="2" creationId="{4171CA84-2905-4116-A671-6221A145EAE7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990252707" sldId="299"/>
            <ac:picMk id="4" creationId="{58F47F4A-6C9C-4A19-BC78-FCD52121FE0B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955603079" sldId="300"/>
        </pc:sldMkLst>
        <pc:picChg chg="add del mod">
          <ac:chgData name="Robertson, Frances" userId="28f98a59-f4f7-489d-a95c-61088ddebb68" providerId="ADAL" clId="{6253EF7D-51B1-4D8D-AA60-430BC45F0198}" dt="2021-11-10T16:12:50.327" v="15"/>
          <ac:picMkLst>
            <pc:docMk/>
            <pc:sldMk cId="2955603079" sldId="300"/>
            <ac:picMk id="2" creationId="{45CAAECC-0F9F-4425-944F-CB595962989D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955603079" sldId="300"/>
            <ac:picMk id="2" creationId="{EA9A3DB3-9B7B-4A38-803D-92A1BFBA2541}"/>
          </ac:picMkLst>
        </pc:picChg>
        <pc:picChg chg="add del mod">
          <ac:chgData name="Robertson, Frances" userId="28f98a59-f4f7-489d-a95c-61088ddebb68" providerId="ADAL" clId="{6253EF7D-51B1-4D8D-AA60-430BC45F0198}" dt="2021-11-10T16:12:55.456" v="16"/>
          <ac:picMkLst>
            <pc:docMk/>
            <pc:sldMk cId="2955603079" sldId="300"/>
            <ac:picMk id="5" creationId="{4A2AC56D-B831-403C-8AF5-8F39C4680F70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955603079" sldId="300"/>
            <ac:picMk id="6" creationId="{F6CF25E8-F4B2-4536-A71E-FC308CE53145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203121552" sldId="301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203121552" sldId="301"/>
            <ac:picMk id="3" creationId="{46AEE28C-D1D4-427E-8C2F-26894EBB9022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203121552" sldId="301"/>
            <ac:picMk id="5" creationId="{92F259D1-52B5-4F5D-97A3-053370D6528D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4265744591" sldId="302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4265744591" sldId="302"/>
            <ac:picMk id="5" creationId="{18665AF5-AE50-449A-B355-51935B4342D9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4265744591" sldId="302"/>
            <ac:picMk id="6" creationId="{4AD9902B-81CA-4578-B1A3-7B548D61BAE4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397554233" sldId="303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97554233" sldId="303"/>
            <ac:picMk id="4" creationId="{00F37963-417F-462C-8BD9-06669068440C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97554233" sldId="303"/>
            <ac:picMk id="5" creationId="{8636B724-FD08-4224-B817-916C08ABCF37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506227866" sldId="304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506227866" sldId="304"/>
            <ac:picMk id="4" creationId="{F6317DF4-7AAD-4409-BA50-20565E54ED0B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506227866" sldId="304"/>
            <ac:picMk id="5" creationId="{4ECC310D-17ED-4209-B1E7-153AD507C480}"/>
          </ac:picMkLst>
        </pc:picChg>
      </pc:sldChg>
      <pc:sldChg chg="addSp delSp modSp del modTransition modAnim">
        <pc:chgData name="Robertson, Frances" userId="28f98a59-f4f7-489d-a95c-61088ddebb68" providerId="ADAL" clId="{6253EF7D-51B1-4D8D-AA60-430BC45F0198}" dt="2021-11-15T18:17:37.582" v="44" actId="2696"/>
        <pc:sldMkLst>
          <pc:docMk/>
          <pc:sldMk cId="1001779180" sldId="305"/>
        </pc:sldMkLst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001779180" sldId="305"/>
            <ac:picMk id="4" creationId="{1841FA64-C9C0-464C-9DBE-0C48EE78F095}"/>
          </ac:picMkLst>
        </pc:picChg>
        <pc:picChg chg="add del mod">
          <ac:chgData name="Robertson, Frances" userId="28f98a59-f4f7-489d-a95c-61088ddebb68" providerId="ADAL" clId="{6253EF7D-51B1-4D8D-AA60-430BC45F0198}" dt="2021-11-10T16:31:34.239" v="21"/>
          <ac:picMkLst>
            <pc:docMk/>
            <pc:sldMk cId="1001779180" sldId="305"/>
            <ac:picMk id="4" creationId="{7A1B7F27-0F63-4942-AF68-B61F0CE16C53}"/>
          </ac:picMkLst>
        </pc:picChg>
        <pc:picChg chg="add del mod">
          <ac:chgData name="Robertson, Frances" userId="28f98a59-f4f7-489d-a95c-61088ddebb68" providerId="ADAL" clId="{6253EF7D-51B1-4D8D-AA60-430BC45F0198}" dt="2021-11-10T16:33:46.169" v="23"/>
          <ac:picMkLst>
            <pc:docMk/>
            <pc:sldMk cId="1001779180" sldId="305"/>
            <ac:picMk id="6" creationId="{77E2B253-2670-4BF9-9C83-1A81A4B7F155}"/>
          </ac:picMkLst>
        </pc:picChg>
        <pc:picChg chg="add del mod">
          <ac:chgData name="Robertson, Frances" userId="28f98a59-f4f7-489d-a95c-61088ddebb68" providerId="ADAL" clId="{6253EF7D-51B1-4D8D-AA60-430BC45F0198}" dt="2021-11-10T16:38:23.329" v="25"/>
          <ac:picMkLst>
            <pc:docMk/>
            <pc:sldMk cId="1001779180" sldId="305"/>
            <ac:picMk id="7" creationId="{88441280-7EF5-4DFC-A826-60A5768DC359}"/>
          </ac:picMkLst>
        </pc:picChg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001779180" sldId="305"/>
            <ac:picMk id="8" creationId="{CEA0E9ED-A929-4211-AB97-2814F9A9E519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3768934116" sldId="306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3768934116" sldId="306"/>
            <ac:picMk id="4" creationId="{3D204540-491B-42B6-AA20-EC8751ED5A63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3768934116" sldId="306"/>
            <ac:picMk id="5" creationId="{9AAB612A-0B08-400A-8BE5-CA59B70B888B}"/>
          </ac:picMkLst>
        </pc:picChg>
      </pc:sldChg>
      <pc:sldChg chg="addSp delSp modSp modTransition modAnim">
        <pc:chgData name="Robertson, Frances" userId="28f98a59-f4f7-489d-a95c-61088ddebb68" providerId="ADAL" clId="{6253EF7D-51B1-4D8D-AA60-430BC45F0198}" dt="2021-11-12T19:30:53.416" v="42"/>
        <pc:sldMkLst>
          <pc:docMk/>
          <pc:sldMk cId="1256282651" sldId="307"/>
        </pc:sldMkLst>
        <pc:picChg chg="add del mod">
          <ac:chgData name="Robertson, Frances" userId="28f98a59-f4f7-489d-a95c-61088ddebb68" providerId="ADAL" clId="{6253EF7D-51B1-4D8D-AA60-430BC45F0198}" dt="2021-11-12T18:40:25.059" v="28"/>
          <ac:picMkLst>
            <pc:docMk/>
            <pc:sldMk cId="1256282651" sldId="307"/>
            <ac:picMk id="2" creationId="{911AFDCE-11A6-4568-8B11-9AA2C785BD6C}"/>
          </ac:picMkLst>
        </pc:picChg>
        <pc:picChg chg="add del mod">
          <ac:chgData name="Robertson, Frances" userId="28f98a59-f4f7-489d-a95c-61088ddebb68" providerId="ADAL" clId="{6253EF7D-51B1-4D8D-AA60-430BC45F0198}" dt="2021-11-12T19:29:03.490" v="40"/>
          <ac:picMkLst>
            <pc:docMk/>
            <pc:sldMk cId="1256282651" sldId="307"/>
            <ac:picMk id="5" creationId="{165A2842-D0A0-4854-A330-BF4A720DE64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A236D-26A8-4DDB-B6BE-9B2400547FB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C09C3-496D-419F-BBEA-74846E8B3CBF}">
      <dgm:prSet/>
      <dgm:spPr/>
      <dgm:t>
        <a:bodyPr/>
        <a:lstStyle/>
        <a:p>
          <a:r>
            <a:rPr lang="en-US" b="1" i="0" baseline="0" dirty="0">
              <a:solidFill>
                <a:schemeClr val="bg1"/>
              </a:solidFill>
            </a:rPr>
            <a:t>What is the name of the new mannequin that the ACC nursing department has added to the simulation family? </a:t>
          </a:r>
          <a:endParaRPr lang="en-US" b="1" dirty="0">
            <a:solidFill>
              <a:schemeClr val="bg1"/>
            </a:solidFill>
          </a:endParaRPr>
        </a:p>
      </dgm:t>
    </dgm:pt>
    <dgm:pt modelId="{B0E0845C-F858-464F-A3EF-52B16F6F511D}" type="parTrans" cxnId="{C0C6A588-E484-4C03-9613-7EA91E905AA6}">
      <dgm:prSet/>
      <dgm:spPr/>
      <dgm:t>
        <a:bodyPr/>
        <a:lstStyle/>
        <a:p>
          <a:endParaRPr lang="en-US"/>
        </a:p>
      </dgm:t>
    </dgm:pt>
    <dgm:pt modelId="{0366E311-625F-4E35-A74B-FC55A33B06F0}" type="sibTrans" cxnId="{C0C6A588-E484-4C03-9613-7EA91E905AA6}">
      <dgm:prSet/>
      <dgm:spPr/>
      <dgm:t>
        <a:bodyPr/>
        <a:lstStyle/>
        <a:p>
          <a:endParaRPr lang="en-US"/>
        </a:p>
      </dgm:t>
    </dgm:pt>
    <dgm:pt modelId="{AA0A3732-82AA-422B-BCEE-D8E33A929B19}" type="pres">
      <dgm:prSet presAssocID="{1CEA236D-26A8-4DDB-B6BE-9B2400547FB6}" presName="Name0" presStyleCnt="0">
        <dgm:presLayoutVars>
          <dgm:dir/>
          <dgm:animLvl val="lvl"/>
          <dgm:resizeHandles val="exact"/>
        </dgm:presLayoutVars>
      </dgm:prSet>
      <dgm:spPr/>
    </dgm:pt>
    <dgm:pt modelId="{E52BB20F-0035-451A-A4D8-6E92748ACEAC}" type="pres">
      <dgm:prSet presAssocID="{1CEA236D-26A8-4DDB-B6BE-9B2400547FB6}" presName="dummy" presStyleCnt="0"/>
      <dgm:spPr/>
    </dgm:pt>
    <dgm:pt modelId="{E1B21649-AD3A-4BB6-A7A3-56877C705F42}" type="pres">
      <dgm:prSet presAssocID="{1CEA236D-26A8-4DDB-B6BE-9B2400547FB6}" presName="linH" presStyleCnt="0"/>
      <dgm:spPr/>
    </dgm:pt>
    <dgm:pt modelId="{4A8D2B04-5DC2-42C0-838F-95A03BBD8FD5}" type="pres">
      <dgm:prSet presAssocID="{1CEA236D-26A8-4DDB-B6BE-9B2400547FB6}" presName="padding1" presStyleCnt="0"/>
      <dgm:spPr/>
    </dgm:pt>
    <dgm:pt modelId="{162A774D-205E-4810-89D3-DC954C5BE5A1}" type="pres">
      <dgm:prSet presAssocID="{7BDC09C3-496D-419F-BBEA-74846E8B3CBF}" presName="linV" presStyleCnt="0"/>
      <dgm:spPr/>
    </dgm:pt>
    <dgm:pt modelId="{FAD156BE-00C6-4BB9-85E4-964B839DF6FB}" type="pres">
      <dgm:prSet presAssocID="{7BDC09C3-496D-419F-BBEA-74846E8B3CBF}" presName="spVertical1" presStyleCnt="0"/>
      <dgm:spPr/>
    </dgm:pt>
    <dgm:pt modelId="{2AFCFE43-FF78-43D5-A1E6-CA7E5474CFA8}" type="pres">
      <dgm:prSet presAssocID="{7BDC09C3-496D-419F-BBEA-74846E8B3CBF}" presName="parTx" presStyleLbl="revTx" presStyleIdx="0" presStyleCnt="1" custLinFactNeighborX="-5913" custLinFactNeighborY="-67640">
        <dgm:presLayoutVars>
          <dgm:chMax val="0"/>
          <dgm:chPref val="0"/>
          <dgm:bulletEnabled val="1"/>
        </dgm:presLayoutVars>
      </dgm:prSet>
      <dgm:spPr/>
    </dgm:pt>
    <dgm:pt modelId="{1FDEE82F-00CD-4B4F-9283-45DEFDF240F2}" type="pres">
      <dgm:prSet presAssocID="{7BDC09C3-496D-419F-BBEA-74846E8B3CBF}" presName="spVertical2" presStyleCnt="0"/>
      <dgm:spPr/>
    </dgm:pt>
    <dgm:pt modelId="{B97C7E8C-D4FA-4BFE-B667-4361DBFAD432}" type="pres">
      <dgm:prSet presAssocID="{7BDC09C3-496D-419F-BBEA-74846E8B3CBF}" presName="spVertical3" presStyleCnt="0"/>
      <dgm:spPr/>
    </dgm:pt>
    <dgm:pt modelId="{280D92A0-66DC-4E20-99E6-AC93B5C9343D}" type="pres">
      <dgm:prSet presAssocID="{1CEA236D-26A8-4DDB-B6BE-9B2400547FB6}" presName="padding2" presStyleCnt="0"/>
      <dgm:spPr/>
    </dgm:pt>
    <dgm:pt modelId="{03566475-76FE-4350-9A7A-0437B6C6DB72}" type="pres">
      <dgm:prSet presAssocID="{1CEA236D-26A8-4DDB-B6BE-9B2400547FB6}" presName="negArrow" presStyleCnt="0"/>
      <dgm:spPr/>
    </dgm:pt>
    <dgm:pt modelId="{0B976A34-01A0-43E3-B9CA-AA9A8B6B20B3}" type="pres">
      <dgm:prSet presAssocID="{1CEA236D-26A8-4DDB-B6BE-9B2400547FB6}" presName="backgroundArrow" presStyleLbl="node1" presStyleIdx="0" presStyleCnt="1" custLinFactNeighborX="79" custLinFactNeighborY="-15411"/>
      <dgm:spPr/>
    </dgm:pt>
  </dgm:ptLst>
  <dgm:cxnLst>
    <dgm:cxn modelId="{0C0CFB0C-0972-49C3-8F7A-B9E191C659F9}" type="presOf" srcId="{1CEA236D-26A8-4DDB-B6BE-9B2400547FB6}" destId="{AA0A3732-82AA-422B-BCEE-D8E33A929B19}" srcOrd="0" destOrd="0" presId="urn:microsoft.com/office/officeart/2005/8/layout/hProcess3"/>
    <dgm:cxn modelId="{8B48D949-B55C-456E-9FDC-E4AF4A23F5D6}" type="presOf" srcId="{7BDC09C3-496D-419F-BBEA-74846E8B3CBF}" destId="{2AFCFE43-FF78-43D5-A1E6-CA7E5474CFA8}" srcOrd="0" destOrd="0" presId="urn:microsoft.com/office/officeart/2005/8/layout/hProcess3"/>
    <dgm:cxn modelId="{C0C6A588-E484-4C03-9613-7EA91E905AA6}" srcId="{1CEA236D-26A8-4DDB-B6BE-9B2400547FB6}" destId="{7BDC09C3-496D-419F-BBEA-74846E8B3CBF}" srcOrd="0" destOrd="0" parTransId="{B0E0845C-F858-464F-A3EF-52B16F6F511D}" sibTransId="{0366E311-625F-4E35-A74B-FC55A33B06F0}"/>
    <dgm:cxn modelId="{BA95871A-E82D-46E7-9C65-F98F724D1162}" type="presParOf" srcId="{AA0A3732-82AA-422B-BCEE-D8E33A929B19}" destId="{E52BB20F-0035-451A-A4D8-6E92748ACEAC}" srcOrd="0" destOrd="0" presId="urn:microsoft.com/office/officeart/2005/8/layout/hProcess3"/>
    <dgm:cxn modelId="{91F15B55-6267-4731-A870-5F190E018E7D}" type="presParOf" srcId="{AA0A3732-82AA-422B-BCEE-D8E33A929B19}" destId="{E1B21649-AD3A-4BB6-A7A3-56877C705F42}" srcOrd="1" destOrd="0" presId="urn:microsoft.com/office/officeart/2005/8/layout/hProcess3"/>
    <dgm:cxn modelId="{29C07B1D-7083-4484-BB99-82D20ECEA2E1}" type="presParOf" srcId="{E1B21649-AD3A-4BB6-A7A3-56877C705F42}" destId="{4A8D2B04-5DC2-42C0-838F-95A03BBD8FD5}" srcOrd="0" destOrd="0" presId="urn:microsoft.com/office/officeart/2005/8/layout/hProcess3"/>
    <dgm:cxn modelId="{B2BFB96C-4773-4AED-84ED-522F6874FF46}" type="presParOf" srcId="{E1B21649-AD3A-4BB6-A7A3-56877C705F42}" destId="{162A774D-205E-4810-89D3-DC954C5BE5A1}" srcOrd="1" destOrd="0" presId="urn:microsoft.com/office/officeart/2005/8/layout/hProcess3"/>
    <dgm:cxn modelId="{6730A831-CF7D-4D42-9E78-664EA6596055}" type="presParOf" srcId="{162A774D-205E-4810-89D3-DC954C5BE5A1}" destId="{FAD156BE-00C6-4BB9-85E4-964B839DF6FB}" srcOrd="0" destOrd="0" presId="urn:microsoft.com/office/officeart/2005/8/layout/hProcess3"/>
    <dgm:cxn modelId="{C5C991A9-164C-4B8C-BD3C-6227ABC0376A}" type="presParOf" srcId="{162A774D-205E-4810-89D3-DC954C5BE5A1}" destId="{2AFCFE43-FF78-43D5-A1E6-CA7E5474CFA8}" srcOrd="1" destOrd="0" presId="urn:microsoft.com/office/officeart/2005/8/layout/hProcess3"/>
    <dgm:cxn modelId="{F274E396-9A27-45DC-9D4D-F8776B1DA979}" type="presParOf" srcId="{162A774D-205E-4810-89D3-DC954C5BE5A1}" destId="{1FDEE82F-00CD-4B4F-9283-45DEFDF240F2}" srcOrd="2" destOrd="0" presId="urn:microsoft.com/office/officeart/2005/8/layout/hProcess3"/>
    <dgm:cxn modelId="{3267F9E6-C80D-4EF5-8BF4-100B7C5524C2}" type="presParOf" srcId="{162A774D-205E-4810-89D3-DC954C5BE5A1}" destId="{B97C7E8C-D4FA-4BFE-B667-4361DBFAD432}" srcOrd="3" destOrd="0" presId="urn:microsoft.com/office/officeart/2005/8/layout/hProcess3"/>
    <dgm:cxn modelId="{20184340-2B9D-4B51-BCF1-24427BD8BAFF}" type="presParOf" srcId="{E1B21649-AD3A-4BB6-A7A3-56877C705F42}" destId="{280D92A0-66DC-4E20-99E6-AC93B5C9343D}" srcOrd="2" destOrd="0" presId="urn:microsoft.com/office/officeart/2005/8/layout/hProcess3"/>
    <dgm:cxn modelId="{D8FA6CF2-9B2A-4C5E-BAE3-8911AEC6BD29}" type="presParOf" srcId="{E1B21649-AD3A-4BB6-A7A3-56877C705F42}" destId="{03566475-76FE-4350-9A7A-0437B6C6DB72}" srcOrd="3" destOrd="0" presId="urn:microsoft.com/office/officeart/2005/8/layout/hProcess3"/>
    <dgm:cxn modelId="{8A8374D3-B0BF-400E-97CA-10DE23642443}" type="presParOf" srcId="{E1B21649-AD3A-4BB6-A7A3-56877C705F42}" destId="{0B976A34-01A0-43E3-B9CA-AA9A8B6B20B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6A34-01A0-43E3-B9CA-AA9A8B6B20B3}">
      <dsp:nvSpPr>
        <dsp:cNvPr id="0" name=""/>
        <dsp:cNvSpPr/>
      </dsp:nvSpPr>
      <dsp:spPr>
        <a:xfrm>
          <a:off x="0" y="44869"/>
          <a:ext cx="7095212" cy="272726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CFE43-FF78-43D5-A1E6-CA7E5474CFA8}">
      <dsp:nvSpPr>
        <dsp:cNvPr id="0" name=""/>
        <dsp:cNvSpPr/>
      </dsp:nvSpPr>
      <dsp:spPr>
        <a:xfrm>
          <a:off x="228584" y="685803"/>
          <a:ext cx="5813362" cy="1363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baseline="0" dirty="0">
              <a:solidFill>
                <a:schemeClr val="bg1"/>
              </a:solidFill>
            </a:rPr>
            <a:t>What is the name of the new mannequin that the ACC nursing department has added to the simulation family? 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228584" y="685803"/>
        <a:ext cx="5813362" cy="136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205C2-211E-463B-97CF-DBCAA7B3BB1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B01283-F39F-4600-BCDC-D3B50848B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cost to apply. HESI</a:t>
            </a:r>
            <a:r>
              <a:rPr lang="en-US" baseline="0" dirty="0"/>
              <a:t> exam is ~$100. We have one of the highest NCLEX pass rates in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hours will vary by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 212 is Pharmacology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always take as many of the general education courses prior to entering the ADN program.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may choose to start classes in the RN to BSN program after completing one successful semester in the ADN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details 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CPR/BLS and CNA certifications are requirements and are not eligible for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need to take a math placement exam or prior math courses may be suffice to be eligible to take Math 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01283-F39F-4600-BCDC-D3B50848BE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  <a:lvl2pPr>
              <a:defRPr>
                <a:latin typeface="Franklin Gothic Demi" panose="020B0703020102020204" pitchFamily="34" charset="0"/>
              </a:defRPr>
            </a:lvl2pPr>
            <a:lvl3pPr>
              <a:defRPr>
                <a:latin typeface="Franklin Gothic Demi" panose="020B0703020102020204" pitchFamily="34" charset="0"/>
              </a:defRPr>
            </a:lvl3pPr>
            <a:lvl4pPr>
              <a:defRPr>
                <a:latin typeface="Franklin Gothic Demi" panose="020B0703020102020204" pitchFamily="34" charset="0"/>
              </a:defRPr>
            </a:lvl4pPr>
            <a:lvl5pPr>
              <a:defRPr>
                <a:latin typeface="Franklin Gothic Demi" panose="020B07030201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515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01688" y="1499349"/>
            <a:ext cx="4110986" cy="3982606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08609" y="1487377"/>
            <a:ext cx="4110986" cy="3982606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971" y="1143000"/>
            <a:ext cx="3906127" cy="2057400"/>
          </a:xfrm>
        </p:spPr>
        <p:txBody>
          <a:bodyPr vert="horz" anchor="b">
            <a:normAutofit/>
          </a:bodyPr>
          <a:lstStyle>
            <a:lvl1pPr algn="l">
              <a:buNone/>
              <a:defRPr sz="4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Franklin Gothic Heavy" panose="020B09030201020202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1971" y="3283634"/>
            <a:ext cx="3906127" cy="2888566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1800" baseline="0">
                <a:solidFill>
                  <a:schemeClr val="tx1"/>
                </a:solidFill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285750" marR="0" lvl="0" indent="-28575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584076" y="1523879"/>
            <a:ext cx="4003168" cy="3884409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AC146F-7C0B-4A05-AFE3-ACC89FF63F2C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8FB368-8E7E-4006-8126-EAD3C561D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pahoe.edu/admissions/paying-colleg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wmf"/><Relationship Id="rId5" Type="http://schemas.openxmlformats.org/officeDocument/2006/relationships/hyperlink" Target="https://nursing.jnj.com/scholarships" TargetMode="External"/><Relationship Id="rId4" Type="http://schemas.openxmlformats.org/officeDocument/2006/relationships/hyperlink" Target="https://bhw.hrsa.gov/loans-scholarships/school-based-loa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pahoe.edu/nursing/nursing-aas-rn/nursing-aas-applic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pahoe.edu/nursing/nursing-aas-rn/nursing-aas-applic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ve.elsevi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volve.elsevier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www.arapahoe.edu/nursing/nursing-aas-rn/nursing-aas-applicatio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assandra.racine@Arapahoe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www.colorado.gov/pacific/dora/Nursing_Education" TargetMode="External"/><Relationship Id="rId4" Type="http://schemas.openxmlformats.org/officeDocument/2006/relationships/hyperlink" Target="https://www.colorado.gov/dora/Nursi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ysburrow.com/2021/04/18-reasons-i-wont-be-getting-a-covid-vaccin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@arapahoe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@Arapahoe.edu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healthcare/registered-nurse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0CD3-A1FF-4FE6-A120-7D5E251D6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2072772"/>
            <a:ext cx="5105400" cy="28681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Nursing Program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Information Session</a:t>
            </a:r>
            <a:endParaRPr lang="en-US" dirty="0"/>
          </a:p>
        </p:txBody>
      </p:sp>
      <p:pic>
        <p:nvPicPr>
          <p:cNvPr id="1026" name="Picture 2" descr="Two Nur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3913"/>
            <a:ext cx="3175969" cy="50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CC logo">
            <a:extLst>
              <a:ext uri="{FF2B5EF4-FFF2-40B4-BE49-F238E27FC236}">
                <a16:creationId xmlns:a16="http://schemas.microsoft.com/office/drawing/2014/main" id="{5F63422F-C26D-416E-B8D6-3ED3199344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71" y="304800"/>
            <a:ext cx="4668252" cy="16764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DDEE09-B48F-427B-8969-8D45E0880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30">
        <p:fade/>
      </p:transition>
    </mc:Choice>
    <mc:Fallback xmlns="">
      <p:transition spd="med" advTm="74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96200" cy="822960"/>
          </a:xfrm>
        </p:spPr>
        <p:txBody>
          <a:bodyPr>
            <a:noAutofit/>
          </a:bodyPr>
          <a:lstStyle/>
          <a:p>
            <a:r>
              <a:rPr lang="en-US" sz="3200" dirty="0"/>
              <a:t>DUAL ENROLLMENT: RN to BSN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ACC’s Bachelor of Science in Nursing (BSN) Program started Fall 2019</a:t>
            </a:r>
          </a:p>
          <a:p>
            <a:pPr>
              <a:spcAft>
                <a:spcPts val="1200"/>
              </a:spcAft>
            </a:pPr>
            <a:r>
              <a:rPr lang="en-US" dirty="0"/>
              <a:t>Coordinator: Mary Steggall, MS, CNRN, MSN</a:t>
            </a:r>
          </a:p>
          <a:p>
            <a:pPr>
              <a:spcAft>
                <a:spcPts val="1200"/>
              </a:spcAft>
            </a:pPr>
            <a:r>
              <a:rPr lang="en-US" dirty="0"/>
              <a:t>We also have 3 partner schools: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Metro State University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University of CO, Colorado Springs (Beth El)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University of Phoenix</a:t>
            </a:r>
          </a:p>
        </p:txBody>
      </p:sp>
    </p:spTree>
    <p:extLst>
      <p:ext uri="{BB962C8B-B14F-4D97-AF65-F5344CB8AC3E}">
        <p14:creationId xmlns:p14="http://schemas.microsoft.com/office/powerpoint/2010/main" val="27030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/>
              <a:t>ACC’s BSN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ACC’s ADN: 71.5 credits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PLUS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	</a:t>
            </a:r>
            <a:r>
              <a:rPr lang="en-US" dirty="0"/>
              <a:t>18 credits of General Education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PLUS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	</a:t>
            </a:r>
            <a:r>
              <a:rPr lang="en-US" dirty="0"/>
              <a:t>30.5 credits of Advanced Nursing Topics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EQUALS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	</a:t>
            </a:r>
            <a:r>
              <a:rPr lang="en-US" sz="3200" dirty="0">
                <a:solidFill>
                  <a:schemeClr val="tx2"/>
                </a:solidFill>
              </a:rPr>
              <a:t>TOTAL for BSN: 120 credits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BSN Nursing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NUR 301: Integration into Baccalaureate Nursing Practice (must take first)</a:t>
            </a:r>
          </a:p>
          <a:p>
            <a:r>
              <a:rPr lang="en-US" dirty="0"/>
              <a:t>NUR 302: Trends in Nursing Practice</a:t>
            </a:r>
          </a:p>
          <a:p>
            <a:r>
              <a:rPr lang="en-US" dirty="0"/>
              <a:t>NUR 303: Nursing Research</a:t>
            </a:r>
          </a:p>
          <a:p>
            <a:r>
              <a:rPr lang="en-US" dirty="0"/>
              <a:t>Electives, choose two</a:t>
            </a:r>
          </a:p>
          <a:p>
            <a:pPr lvl="1"/>
            <a:r>
              <a:rPr lang="en-US" dirty="0"/>
              <a:t>NUR 304: Informatics &amp; Technology</a:t>
            </a:r>
          </a:p>
          <a:p>
            <a:pPr lvl="1"/>
            <a:r>
              <a:rPr lang="en-US" dirty="0"/>
              <a:t>NUR 305: Emergency Preparedness</a:t>
            </a:r>
          </a:p>
          <a:p>
            <a:pPr lvl="1"/>
            <a:r>
              <a:rPr lang="en-US" dirty="0"/>
              <a:t>NUR 306: Gerontology</a:t>
            </a:r>
          </a:p>
          <a:p>
            <a:pPr lvl="1"/>
            <a:r>
              <a:rPr lang="en-US" dirty="0"/>
              <a:t>NUR 307: Behavioral Health </a:t>
            </a:r>
          </a:p>
          <a:p>
            <a:pPr lvl="1"/>
            <a:r>
              <a:rPr lang="en-US" dirty="0"/>
              <a:t>More…</a:t>
            </a:r>
          </a:p>
          <a:p>
            <a:r>
              <a:rPr lang="en-US" dirty="0"/>
              <a:t>NUR 408: Legal &amp; Ethical Issues</a:t>
            </a:r>
          </a:p>
          <a:p>
            <a:r>
              <a:rPr lang="en-US" dirty="0"/>
              <a:t>NUR 409: Leadership in the Nursing Profession</a:t>
            </a:r>
          </a:p>
          <a:p>
            <a:r>
              <a:rPr lang="en-US" dirty="0"/>
              <a:t>NUR 410: Community Health </a:t>
            </a:r>
          </a:p>
          <a:p>
            <a:r>
              <a:rPr lang="en-US" dirty="0"/>
              <a:t>NUR 411: Senior Seminar</a:t>
            </a:r>
          </a:p>
        </p:txBody>
      </p:sp>
    </p:spTree>
    <p:extLst>
      <p:ext uri="{BB962C8B-B14F-4D97-AF65-F5344CB8AC3E}">
        <p14:creationId xmlns:p14="http://schemas.microsoft.com/office/powerpoint/2010/main" val="4174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dirty="0"/>
              <a:t>Financial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 about $19,000 for ADN</a:t>
            </a:r>
          </a:p>
          <a:p>
            <a:pPr lvl="1"/>
            <a:r>
              <a:rPr lang="en-US" dirty="0"/>
              <a:t>tuition, books, fees and lab fees, liability insurance, testing fees, uniforms, immunizations, certifications, criminal background check, and random drug screens </a:t>
            </a:r>
          </a:p>
          <a:p>
            <a:pPr lvl="1"/>
            <a:r>
              <a:rPr lang="en-US" dirty="0"/>
              <a:t>See Tuition and Fees page on our website</a:t>
            </a:r>
          </a:p>
          <a:p>
            <a:r>
              <a:rPr lang="en-US" dirty="0"/>
              <a:t>Financial Aid</a:t>
            </a:r>
          </a:p>
          <a:p>
            <a:pPr lvl="1"/>
            <a:r>
              <a:rPr lang="en-US" dirty="0"/>
              <a:t>finaid@arapahoe.edu or 303-797-5661</a:t>
            </a:r>
            <a:endParaRPr lang="en-US" dirty="0">
              <a:hlinkClick r:id="rId3"/>
            </a:endParaRPr>
          </a:p>
          <a:p>
            <a:r>
              <a:rPr lang="en-US" sz="2200" dirty="0">
                <a:hlinkClick r:id="rId3"/>
              </a:rPr>
              <a:t>ACC Admissions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(Full URL: https://www.arapahoe.edu/admissions/paying-college)</a:t>
            </a:r>
          </a:p>
          <a:p>
            <a:pPr lvl="1"/>
            <a:r>
              <a:rPr lang="en-US" dirty="0"/>
              <a:t>Financial Aid</a:t>
            </a:r>
          </a:p>
          <a:p>
            <a:pPr lvl="1"/>
            <a:r>
              <a:rPr lang="en-US" dirty="0"/>
              <a:t>Grants</a:t>
            </a:r>
          </a:p>
          <a:p>
            <a:pPr lvl="1"/>
            <a:r>
              <a:rPr lang="en-US" dirty="0"/>
              <a:t>Military/Veterans</a:t>
            </a:r>
          </a:p>
          <a:p>
            <a:pPr lvl="1"/>
            <a:r>
              <a:rPr lang="en-US" dirty="0"/>
              <a:t>Scholarships</a:t>
            </a:r>
          </a:p>
          <a:p>
            <a:pPr lvl="2"/>
            <a:r>
              <a:rPr lang="en-US" dirty="0">
                <a:hlinkClick r:id="rId4"/>
              </a:rPr>
              <a:t>Federal Nursing Student HRSA Loans and Scholarships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Discover Nursing</a:t>
            </a:r>
            <a:endParaRPr lang="en-US" dirty="0"/>
          </a:p>
        </p:txBody>
      </p:sp>
      <p:pic>
        <p:nvPicPr>
          <p:cNvPr id="1026" name="Picture 2" descr="Tree growing mon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1586"/>
            <a:ext cx="1616659" cy="18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6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924800" cy="670560"/>
          </a:xfrm>
        </p:spPr>
        <p:txBody>
          <a:bodyPr>
            <a:noAutofit/>
          </a:bodyPr>
          <a:lstStyle/>
          <a:p>
            <a:r>
              <a:rPr lang="en-US" sz="3200" dirty="0"/>
              <a:t>Steps to apply to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715000"/>
          </a:xfrm>
        </p:spPr>
        <p:txBody>
          <a:bodyPr>
            <a:normAutofit fontScale="85000" lnSpcReduction="20000"/>
          </a:bodyPr>
          <a:lstStyle/>
          <a:p>
            <a:pPr marL="338138" indent="-338138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Apply to ACC and select </a:t>
            </a:r>
            <a:r>
              <a:rPr lang="en-US" dirty="0">
                <a:solidFill>
                  <a:schemeClr val="tx1"/>
                </a:solidFill>
              </a:rPr>
              <a:t>PRE NURSING </a:t>
            </a:r>
            <a:r>
              <a:rPr lang="en-US" dirty="0"/>
              <a:t>as your major</a:t>
            </a:r>
          </a:p>
          <a:p>
            <a:pPr marL="338138" indent="-338138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Complete the quiz following this info session</a:t>
            </a:r>
          </a:p>
          <a:p>
            <a:pPr marL="688975" lvl="1" indent="-338138">
              <a:buClr>
                <a:schemeClr val="accent3"/>
              </a:buClr>
            </a:pPr>
            <a:r>
              <a:rPr lang="en-US" dirty="0"/>
              <a:t>Save your confirmation email to upload on the application</a:t>
            </a:r>
          </a:p>
          <a:p>
            <a:pPr marL="338138" indent="-338138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Get your CNA certification</a:t>
            </a:r>
          </a:p>
          <a:p>
            <a:pPr marL="688975" lvl="1" indent="-338138">
              <a:buClr>
                <a:schemeClr val="accent3"/>
              </a:buClr>
            </a:pPr>
            <a:r>
              <a:rPr lang="en-US" dirty="0"/>
              <a:t>LPN is the only accepted substitute</a:t>
            </a:r>
          </a:p>
          <a:p>
            <a:pPr marL="338138" indent="-338138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Take prerequisites classes</a:t>
            </a:r>
          </a:p>
          <a:p>
            <a:pPr marL="688975" lvl="1" indent="-338138">
              <a:buClr>
                <a:schemeClr val="accent3"/>
              </a:buClr>
            </a:pPr>
            <a:r>
              <a:rPr lang="en-US" dirty="0"/>
              <a:t>If you have credits from another college</a:t>
            </a:r>
          </a:p>
          <a:p>
            <a:pPr marL="1027113" lvl="2" indent="-338138">
              <a:buClr>
                <a:schemeClr val="accent3"/>
              </a:buClr>
            </a:pPr>
            <a:r>
              <a:rPr lang="en-US" dirty="0"/>
              <a:t>Request official transcripts to be sent to ACC and evaluated; once approved they will show up on your ACC transcript</a:t>
            </a:r>
          </a:p>
          <a:p>
            <a:pPr marL="338138" indent="-338138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Register and take HESI A2 exam</a:t>
            </a:r>
          </a:p>
          <a:p>
            <a:pPr marL="688975" lvl="1" indent="-338138">
              <a:buClr>
                <a:schemeClr val="accent3"/>
              </a:buClr>
            </a:pPr>
            <a:r>
              <a:rPr lang="en-US" dirty="0"/>
              <a:t>Instructions to register on our webpage: </a:t>
            </a:r>
            <a:r>
              <a:rPr lang="en-US" dirty="0">
                <a:hlinkClick r:id="rId3"/>
              </a:rPr>
              <a:t>Nursing AAS Application | Arapahoe Community College</a:t>
            </a:r>
            <a:endParaRPr lang="en-US" dirty="0"/>
          </a:p>
          <a:p>
            <a:pPr marL="1027113" lvl="2" indent="-338138">
              <a:buClr>
                <a:schemeClr val="accent3"/>
              </a:buClr>
            </a:pPr>
            <a:r>
              <a:rPr lang="en-US" dirty="0"/>
              <a:t>Many study guides available: books in library and mobile apps</a:t>
            </a:r>
          </a:p>
          <a:p>
            <a:pPr marL="338138" lvl="0" indent="-338138">
              <a:buClr>
                <a:srgbClr val="301D7D"/>
              </a:buClr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Take the Connor-Davidson Resilience Scale</a:t>
            </a:r>
          </a:p>
          <a:p>
            <a:pPr marL="688975" lvl="1" indent="-338138">
              <a:buClr>
                <a:srgbClr val="301D7D"/>
              </a:buClr>
            </a:pPr>
            <a:r>
              <a:rPr lang="en-US" dirty="0">
                <a:solidFill>
                  <a:prstClr val="black">
                    <a:tint val="85000"/>
                  </a:prstClr>
                </a:solidFill>
              </a:rPr>
              <a:t>Link to scale on our webpage: </a:t>
            </a:r>
            <a:r>
              <a:rPr lang="en-US" dirty="0">
                <a:solidFill>
                  <a:prstClr val="black">
                    <a:tint val="85000"/>
                  </a:prst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 AAS Application | Arapahoe Community College</a:t>
            </a:r>
            <a:endParaRPr lang="en-US" dirty="0">
              <a:solidFill>
                <a:prstClr val="black">
                  <a:tint val="85000"/>
                </a:prstClr>
              </a:solidFill>
            </a:endParaRPr>
          </a:p>
          <a:p>
            <a:pPr marL="688975" lvl="2" indent="0">
              <a:buClr>
                <a:schemeClr val="accent3"/>
              </a:buClr>
              <a:buNone/>
            </a:pPr>
            <a:endParaRPr lang="en-US" dirty="0"/>
          </a:p>
          <a:p>
            <a:pPr marL="338138" indent="-338138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Apply online during open application windows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5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/>
              <a:t>NURSING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257800"/>
          </a:xfrm>
        </p:spPr>
        <p:txBody>
          <a:bodyPr vert="horz" lIns="91440" tIns="45720" rIns="91440" bIns="45720" anchor="t">
            <a:normAutofit/>
          </a:bodyPr>
          <a:lstStyle/>
          <a:p>
            <a:pPr marL="520700" indent="-520700"/>
            <a:r>
              <a:rPr lang="en-US" dirty="0"/>
              <a:t>Apply online at </a:t>
            </a:r>
            <a:r>
              <a:rPr lang="en-US" dirty="0">
                <a:hlinkClick r:id="rId3"/>
              </a:rPr>
              <a:t>Nursing AAS Application | Arapahoe Community College</a:t>
            </a:r>
            <a:endParaRPr lang="en-US" dirty="0"/>
          </a:p>
          <a:p>
            <a:pPr marL="520700" indent="-520700"/>
            <a:r>
              <a:rPr lang="en-US" dirty="0">
                <a:latin typeface="Franklin Gothic Demi"/>
              </a:rPr>
              <a:t>Incomplete applications are not scored</a:t>
            </a:r>
          </a:p>
          <a:p>
            <a:pPr marL="520700" indent="-520700"/>
            <a:r>
              <a:rPr lang="en-US" dirty="0"/>
              <a:t>Use the checklist provided online with the application to stay on track</a:t>
            </a:r>
          </a:p>
          <a:p>
            <a:pPr marL="520700" indent="-520700"/>
            <a:r>
              <a:rPr lang="en-US" dirty="0"/>
              <a:t>Nursing Program Application Schedule</a:t>
            </a:r>
          </a:p>
          <a:p>
            <a:pPr marL="969963" lvl="1" indent="-352425"/>
            <a:r>
              <a:rPr lang="en-US" dirty="0"/>
              <a:t>Applications for Fall Start: Third Monday in April until Third Friday in May </a:t>
            </a:r>
          </a:p>
          <a:p>
            <a:pPr marL="969963" lvl="1" indent="-352425"/>
            <a:r>
              <a:rPr lang="en-US" dirty="0"/>
              <a:t>Applications for Spring Start: Third Monday in November until third Friday in December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0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03D6-F4B6-49A8-BD7D-C080D846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40"/>
            <a:ext cx="7239000" cy="711960"/>
          </a:xfrm>
        </p:spPr>
        <p:txBody>
          <a:bodyPr/>
          <a:lstStyle/>
          <a:p>
            <a:r>
              <a:rPr lang="en-US" dirty="0">
                <a:ln w="500">
                  <a:solidFill>
                    <a:srgbClr val="482CBC">
                      <a:shade val="20000"/>
                      <a:satMod val="120000"/>
                    </a:srgbClr>
                  </a:solidFill>
                </a:ln>
                <a:latin typeface="Arial Black"/>
              </a:rPr>
              <a:t>Application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F666-92D2-4806-8ACD-C3DB5809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685800"/>
            <a:ext cx="7924800" cy="594360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Information Session Confirmation Email (required). 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ACC Transcript (required). Upload an ACC transcript that shows your grade for each of the following classes: ENG 121, PSY 235, BIO 201, HPR 108 or HWE 100. You must have a minimum combined GPA of 3.0 (for those four classes) and each course must have a grade of C or higher. All prerequisite BIO courses must be completed within seven years of the application.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Health Care Employment (optional). Any employment within the last 5 years that had direct interaction with patients in any way. Upload a completed Employment Verification Letter for each employer. If you have none then check “not applicable”. 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Health Care National Certification or State License (optional). Upload a copy of each. Please do not include your CNA license in this category. Examples might be EMT or LPN or MA. If you have none then check “not applicable”.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HESI Exam (required). You need to take the A2 also called the RN Admission Assessment. Upload your test summary that shows at least 70% English Composite Score and at least 70% Math Score. You may take the exam a maximum of two times in the 12 months prior to submitting your application. </a:t>
            </a:r>
            <a:r>
              <a:rPr lang="en-US" sz="1500" dirty="0">
                <a:highlight>
                  <a:srgbClr val="FFFF00"/>
                </a:highlight>
                <a:latin typeface="+mn-lt"/>
                <a:cs typeface="Calibri" panose="020F0502020204030204" pitchFamily="34" charset="0"/>
              </a:rPr>
              <a:t>Only one summary page is allowed; you cannot combine different tests. 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Connor-Davidson Resilience Scale.  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CNA or LPN License (required). Upload a copy of your license or you may submit a letter from an instructor that you have taken the class and are waiting to take the State Board Exam. 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Volunteer Hours (optional). Any volunteer hours of at least 40 hours to a maximum of 120 hours within 2 years. Upload the Verification Form.</a:t>
            </a:r>
          </a:p>
          <a:p>
            <a:r>
              <a:rPr lang="en-US" sz="1500" dirty="0">
                <a:latin typeface="+mn-lt"/>
                <a:cs typeface="Calibri" panose="020F0502020204030204" pitchFamily="34" charset="0"/>
              </a:rPr>
              <a:t>Eligible to take MAT103. This is met by taking BIO201. MAT103 must be taken within one year of starting the ADN program OR during the first semester of nursing classes.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9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care Employment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Print as many copies of the blank form as you need</a:t>
            </a:r>
          </a:p>
          <a:p>
            <a:r>
              <a:rPr lang="en-US" dirty="0"/>
              <a:t>If you have no hours, this is not a requirement</a:t>
            </a:r>
          </a:p>
          <a:p>
            <a:r>
              <a:rPr lang="en-US" dirty="0"/>
              <a:t>Up to 10 points possible</a:t>
            </a:r>
          </a:p>
          <a:p>
            <a:pPr marL="2971800" lvl="2"/>
            <a:r>
              <a:rPr lang="en-US" dirty="0">
                <a:latin typeface="+mn-lt"/>
              </a:rPr>
              <a:t>Include CNA and/or other health care employment with direct patient-care contact within the past 5 years</a:t>
            </a:r>
          </a:p>
          <a:p>
            <a:pPr marL="2971800" lvl="2"/>
            <a:r>
              <a:rPr lang="en-US" dirty="0">
                <a:latin typeface="+mn-lt"/>
              </a:rPr>
              <a:t>4000 hours of CNA or other healthcare employment is worth up to 10 points. </a:t>
            </a:r>
          </a:p>
          <a:p>
            <a:pPr marL="2971800" lvl="2"/>
            <a:r>
              <a:rPr lang="en-US" dirty="0">
                <a:latin typeface="+mn-lt"/>
              </a:rPr>
              <a:t>This must be validated by a supervisor or HR Director</a:t>
            </a:r>
          </a:p>
        </p:txBody>
      </p:sp>
      <p:pic>
        <p:nvPicPr>
          <p:cNvPr id="1026" name="Picture 2" descr="Nurse treating patient with broken a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429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56360"/>
          </a:xfrm>
        </p:spPr>
        <p:txBody>
          <a:bodyPr>
            <a:noAutofit/>
          </a:bodyPr>
          <a:lstStyle/>
          <a:p>
            <a:r>
              <a:rPr lang="en-US" sz="3200" dirty="0"/>
              <a:t>health care certifications, Licenses, and degrees</a:t>
            </a:r>
          </a:p>
        </p:txBody>
      </p:sp>
      <p:pic>
        <p:nvPicPr>
          <p:cNvPr id="9220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29" y="4917948"/>
            <a:ext cx="1788566" cy="1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2" y="3927651"/>
            <a:ext cx="1391529" cy="1441097"/>
          </a:xfrm>
        </p:spPr>
      </p:pic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752600"/>
            <a:ext cx="5029200" cy="48463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en-US" dirty="0"/>
              <a:t>Maximum awarded: 2 points</a:t>
            </a:r>
          </a:p>
          <a:p>
            <a:pPr>
              <a:spcAft>
                <a:spcPts val="1200"/>
              </a:spcAft>
            </a:pPr>
            <a:r>
              <a:rPr lang="en-US" dirty="0"/>
              <a:t>Related to health care, such as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Medical Assistant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Massage Therapist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Paramedic or EMT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Pharmacy Technician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LPN</a:t>
            </a:r>
          </a:p>
          <a:p>
            <a:pPr>
              <a:spcAft>
                <a:spcPts val="1200"/>
              </a:spcAft>
            </a:pPr>
            <a:r>
              <a:rPr lang="en-US" dirty="0"/>
              <a:t>If none, this is not a requirement</a:t>
            </a:r>
          </a:p>
        </p:txBody>
      </p:sp>
    </p:spTree>
    <p:extLst>
      <p:ext uri="{BB962C8B-B14F-4D97-AF65-F5344CB8AC3E}">
        <p14:creationId xmlns:p14="http://schemas.microsoft.com/office/powerpoint/2010/main" val="15004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HESI A2-AND</a:t>
            </a:r>
            <a:br>
              <a:rPr lang="en-US" sz="3400" dirty="0"/>
            </a:br>
            <a:r>
              <a:rPr lang="en-US" sz="3400" dirty="0"/>
              <a:t>Nursing Admission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13" y="1714710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Upload Test Summary Page with application</a:t>
            </a:r>
          </a:p>
          <a:p>
            <a:r>
              <a:rPr lang="en-US" dirty="0"/>
              <a:t>English Language Composite and Math scores must be at least 70% to apply </a:t>
            </a:r>
            <a:r>
              <a:rPr lang="en-US" sz="1700" dirty="0"/>
              <a:t>(those with 90% or above have traditionally made it into the program)</a:t>
            </a:r>
          </a:p>
          <a:p>
            <a:r>
              <a:rPr lang="en-US" dirty="0"/>
              <a:t>HESI Science score (part of the HESI A2 exam)</a:t>
            </a:r>
          </a:p>
          <a:p>
            <a:r>
              <a:rPr lang="en-US" dirty="0"/>
              <a:t>Cannot combine scores from different exams</a:t>
            </a:r>
          </a:p>
          <a:p>
            <a:r>
              <a:rPr lang="en-US" dirty="0"/>
              <a:t>May only take HESI exam 2 times in the 12 months preceding application</a:t>
            </a:r>
          </a:p>
          <a:p>
            <a:r>
              <a:rPr lang="en-US" dirty="0"/>
              <a:t>Scores good for ONE YEAR</a:t>
            </a:r>
            <a:endParaRPr lang="en-US" sz="1700" dirty="0"/>
          </a:p>
          <a:p>
            <a:r>
              <a:rPr lang="en-US" dirty="0"/>
              <a:t>Study guide available at  </a:t>
            </a:r>
            <a:r>
              <a:rPr lang="en-US" dirty="0">
                <a:hlinkClick r:id="rId3"/>
              </a:rPr>
              <a:t>Evolve Elsevier</a:t>
            </a:r>
            <a:r>
              <a:rPr lang="en-US" dirty="0"/>
              <a:t> (Full URL: http://www.evolve.elsevier.com/)</a:t>
            </a:r>
          </a:p>
          <a:p>
            <a:r>
              <a:rPr lang="en-US" dirty="0"/>
              <a:t>Practice tests available online</a:t>
            </a:r>
          </a:p>
          <a:p>
            <a:r>
              <a:rPr lang="en-US" dirty="0"/>
              <a:t>Free Smart Phone apps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4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609600"/>
          </a:xfrm>
        </p:spPr>
        <p:txBody>
          <a:bodyPr>
            <a:normAutofit/>
          </a:bodyPr>
          <a:lstStyle/>
          <a:p>
            <a:r>
              <a:rPr lang="en-US" sz="4000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Why ACC</a:t>
            </a:r>
          </a:p>
          <a:p>
            <a:pPr>
              <a:spcAft>
                <a:spcPts val="600"/>
              </a:spcAft>
            </a:pPr>
            <a:r>
              <a:rPr lang="en-US" dirty="0"/>
              <a:t>Accreditation &amp; NCLEX</a:t>
            </a:r>
          </a:p>
          <a:p>
            <a:pPr>
              <a:spcAft>
                <a:spcPts val="600"/>
              </a:spcAft>
            </a:pPr>
            <a:r>
              <a:rPr lang="en-US" dirty="0"/>
              <a:t>Nursing Salaries</a:t>
            </a:r>
          </a:p>
          <a:p>
            <a:pPr>
              <a:spcAft>
                <a:spcPts val="600"/>
              </a:spcAft>
            </a:pPr>
            <a:r>
              <a:rPr lang="en-US" dirty="0"/>
              <a:t>ADN &amp; BSN Overview</a:t>
            </a:r>
          </a:p>
          <a:p>
            <a:pPr>
              <a:spcAft>
                <a:spcPts val="600"/>
              </a:spcAft>
            </a:pPr>
            <a:r>
              <a:rPr lang="en-US" dirty="0"/>
              <a:t>Costs &amp; Financial Help</a:t>
            </a:r>
          </a:p>
          <a:p>
            <a:pPr>
              <a:spcAft>
                <a:spcPts val="600"/>
              </a:spcAft>
            </a:pPr>
            <a:r>
              <a:rPr lang="en-US" dirty="0"/>
              <a:t>Application Details</a:t>
            </a:r>
          </a:p>
          <a:p>
            <a:pPr>
              <a:spcAft>
                <a:spcPts val="600"/>
              </a:spcAft>
            </a:pPr>
            <a:r>
              <a:rPr lang="en-US" dirty="0"/>
              <a:t>Ranking Criteria</a:t>
            </a:r>
          </a:p>
          <a:p>
            <a:pPr>
              <a:spcAft>
                <a:spcPts val="600"/>
              </a:spcAft>
            </a:pPr>
            <a:r>
              <a:rPr lang="en-US" dirty="0"/>
              <a:t>Application Submission</a:t>
            </a:r>
          </a:p>
          <a:p>
            <a:pPr>
              <a:spcAft>
                <a:spcPts val="600"/>
              </a:spcAft>
            </a:pPr>
            <a:r>
              <a:rPr lang="en-US" dirty="0"/>
              <a:t>Day in the Life of a Nursing Student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7C9A82F-8CB3-47E2-8AAB-0F474B069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1">
        <p:fade/>
      </p:transition>
    </mc:Choice>
    <mc:Fallback xmlns="">
      <p:transition spd="med" advTm="1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0D7B-D26E-46CE-9F34-D64EAD93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Nursing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76C4-118E-42C4-A360-CAE6A1C5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2600"/>
            <a:ext cx="6096000" cy="3901361"/>
          </a:xfrm>
        </p:spPr>
        <p:txBody>
          <a:bodyPr>
            <a:normAutofit/>
          </a:bodyPr>
          <a:lstStyle/>
          <a:p>
            <a:r>
              <a:rPr lang="en-US" dirty="0"/>
              <a:t>What is an interesting job that some nurses held in the 1930’s?</a:t>
            </a:r>
          </a:p>
        </p:txBody>
      </p:sp>
      <p:pic>
        <p:nvPicPr>
          <p:cNvPr id="1026" name="Picture 2" descr="From Stewardess to Flight Attendant: 80 Years of Sophistication ...">
            <a:extLst>
              <a:ext uri="{FF2B5EF4-FFF2-40B4-BE49-F238E27FC236}">
                <a16:creationId xmlns:a16="http://schemas.microsoft.com/office/drawing/2014/main" id="{339DF7F4-7AA6-40BF-8B48-15ED3870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49307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668B71DA-49DF-47CA-A78A-8CD139EA3B7C}"/>
              </a:ext>
            </a:extLst>
          </p:cNvPr>
          <p:cNvSpPr/>
          <p:nvPr/>
        </p:nvSpPr>
        <p:spPr>
          <a:xfrm>
            <a:off x="381000" y="3657600"/>
            <a:ext cx="3505199" cy="1040934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Flight Attendant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744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sz="4000" dirty="0"/>
              <a:t>HESI A2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239000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Create an EVOLVE account at </a:t>
            </a:r>
            <a:r>
              <a:rPr lang="en-US" dirty="0">
                <a:hlinkClick r:id="rId3"/>
              </a:rPr>
              <a:t>https://evolve.elsevier.com</a:t>
            </a:r>
            <a:r>
              <a:rPr lang="en-US" dirty="0"/>
              <a:t> (info also on our website)</a:t>
            </a:r>
          </a:p>
          <a:p>
            <a:pPr>
              <a:spcAft>
                <a:spcPts val="1800"/>
              </a:spcAft>
            </a:pPr>
            <a:r>
              <a:rPr lang="en-US" dirty="0"/>
              <a:t>Registration instructions here: </a:t>
            </a:r>
            <a:r>
              <a:rPr lang="en-US" dirty="0">
                <a:hlinkClick r:id="rId4"/>
              </a:rPr>
              <a:t>Nursing AAS Application | Arapahoe Community College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Read and follow instructions very carefully</a:t>
            </a:r>
          </a:p>
          <a:p>
            <a:pPr>
              <a:spcAft>
                <a:spcPts val="1800"/>
              </a:spcAft>
            </a:pPr>
            <a:r>
              <a:rPr lang="en-US" dirty="0"/>
              <a:t>You will need to set up an appointment through a testing center. Two to choose from: </a:t>
            </a:r>
            <a:r>
              <a:rPr lang="en-US" dirty="0" err="1"/>
              <a:t>Prometrics</a:t>
            </a:r>
            <a:r>
              <a:rPr lang="en-US" dirty="0"/>
              <a:t> (in-person) or </a:t>
            </a:r>
            <a:r>
              <a:rPr lang="en-US" dirty="0" err="1"/>
              <a:t>ProctorU</a:t>
            </a:r>
            <a:r>
              <a:rPr lang="en-US" dirty="0"/>
              <a:t> (remote)</a:t>
            </a:r>
          </a:p>
          <a:p>
            <a:pPr>
              <a:spcAft>
                <a:spcPts val="1800"/>
              </a:spcAft>
            </a:pPr>
            <a:r>
              <a:rPr lang="en-US" dirty="0"/>
              <a:t>If accommodations are required please contact the vendor as this is a 6 week process and ACC has no input or control over this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010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239000" cy="746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Immunizations (Upon Acceptance)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779336"/>
          </a:xfrm>
        </p:spPr>
        <p:txBody>
          <a:bodyPr>
            <a:normAutofit/>
          </a:bodyPr>
          <a:lstStyle/>
          <a:p>
            <a:r>
              <a:rPr lang="en-US" dirty="0"/>
              <a:t>Immunizations must be complete the week prior to starting the program</a:t>
            </a:r>
          </a:p>
          <a:p>
            <a:pPr lvl="1"/>
            <a:r>
              <a:rPr lang="en-US" dirty="0"/>
              <a:t>Spring Start applications must include an influenza shot</a:t>
            </a:r>
          </a:p>
          <a:p>
            <a:pPr lvl="1"/>
            <a:r>
              <a:rPr lang="en-US" dirty="0"/>
              <a:t>Fall Starts will be advised to get influenza shots in October</a:t>
            </a:r>
          </a:p>
          <a:p>
            <a:r>
              <a:rPr lang="en-US" dirty="0"/>
              <a:t>If titers are used, you must provide lab records</a:t>
            </a:r>
          </a:p>
          <a:p>
            <a:pPr lvl="1"/>
            <a:r>
              <a:rPr lang="en-US" dirty="0"/>
              <a:t>Lab records will be required if offered admissions and titers are used in place of immunizations</a:t>
            </a:r>
          </a:p>
          <a:p>
            <a:r>
              <a:rPr lang="en-US" dirty="0"/>
              <a:t>COVID-19 vaccine is required upon acceptance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2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r>
              <a:rPr lang="en-US" sz="4000" dirty="0"/>
              <a:t>Certified Nurse Aide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You can receive an extra point if taken at ACC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Contact Nurse Aid </a:t>
            </a:r>
            <a:r>
              <a:rPr lang="en-US" dirty="0" err="1"/>
              <a:t>Dept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cassandra.racine@Arapahoe.edu</a:t>
            </a:r>
            <a:r>
              <a:rPr lang="en-US" dirty="0"/>
              <a:t> </a:t>
            </a:r>
          </a:p>
          <a:p>
            <a:pPr>
              <a:spcAft>
                <a:spcPts val="1200"/>
              </a:spcAft>
            </a:pPr>
            <a:r>
              <a:rPr lang="en-US" dirty="0"/>
              <a:t>Provide a copy of your valid CNA license (as of 2021 we are accepting a certification of completion after 2019 or a temporary license). </a:t>
            </a:r>
          </a:p>
          <a:p>
            <a:pPr>
              <a:spcAft>
                <a:spcPts val="1200"/>
              </a:spcAft>
            </a:pPr>
            <a:r>
              <a:rPr lang="en-US" dirty="0"/>
              <a:t>You may use a printout of your license and upload the copy from the DORA website </a:t>
            </a:r>
            <a:r>
              <a:rPr lang="en-US" dirty="0">
                <a:hlinkClick r:id="rId4"/>
              </a:rPr>
              <a:t>DORA Nursing</a:t>
            </a:r>
            <a:r>
              <a:rPr lang="en-US" dirty="0"/>
              <a:t> (Full URL: https://www.colorado.gov/dora/Nursing)</a:t>
            </a:r>
          </a:p>
          <a:p>
            <a:pPr>
              <a:spcAft>
                <a:spcPts val="1200"/>
              </a:spcAft>
            </a:pPr>
            <a:r>
              <a:rPr lang="en-US" dirty="0"/>
              <a:t>Needs to be active at the time of application. Does NOT need to remain active while in the program</a:t>
            </a:r>
          </a:p>
          <a:p>
            <a:pPr>
              <a:spcAft>
                <a:spcPts val="1200"/>
              </a:spcAft>
            </a:pPr>
            <a:r>
              <a:rPr lang="en-US" dirty="0"/>
              <a:t>Can be from any state</a:t>
            </a:r>
          </a:p>
          <a:p>
            <a:pPr>
              <a:spcAft>
                <a:spcPts val="1200"/>
              </a:spcAft>
            </a:pPr>
            <a:r>
              <a:rPr lang="en-US" dirty="0"/>
              <a:t>Other approved CNA programs can be found at </a:t>
            </a:r>
            <a:r>
              <a:rPr lang="en-US" dirty="0">
                <a:hlinkClick r:id="rId5"/>
              </a:rPr>
              <a:t>DORA </a:t>
            </a:r>
            <a:r>
              <a:rPr lang="en-US" dirty="0" err="1">
                <a:hlinkClick r:id="rId5"/>
              </a:rPr>
              <a:t>Nursing_Education</a:t>
            </a:r>
            <a:r>
              <a:rPr lang="en-US" dirty="0">
                <a:hlinkClick r:id="rId5"/>
              </a:rPr>
              <a:t> </a:t>
            </a:r>
            <a:r>
              <a:rPr lang="en-US" dirty="0"/>
              <a:t>or you can call the Colorado Board of Nursing at 303-894-2430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3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asic Life  Support card 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BLS PROVIDER card </a:t>
            </a:r>
            <a:br>
              <a:rPr lang="en-US" sz="4000" dirty="0"/>
            </a:br>
            <a:r>
              <a:rPr lang="en-US" sz="3100" dirty="0"/>
              <a:t>(Upon Acceptance)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01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Must be current</a:t>
            </a:r>
          </a:p>
          <a:p>
            <a:pPr>
              <a:spcAft>
                <a:spcPts val="1200"/>
              </a:spcAft>
            </a:pPr>
            <a:r>
              <a:rPr lang="en-US" dirty="0"/>
              <a:t>Two year Health Care Provider</a:t>
            </a:r>
          </a:p>
          <a:p>
            <a:pPr>
              <a:spcAft>
                <a:spcPts val="1200"/>
              </a:spcAft>
            </a:pPr>
            <a:r>
              <a:rPr lang="en-US" dirty="0"/>
              <a:t>American Heart Association strongly preferred</a:t>
            </a:r>
          </a:p>
          <a:p>
            <a:pPr>
              <a:spcAft>
                <a:spcPts val="1200"/>
              </a:spcAft>
            </a:pPr>
            <a:r>
              <a:rPr lang="en-US" dirty="0"/>
              <a:t>Must remain current throughout the nursing program</a:t>
            </a:r>
          </a:p>
        </p:txBody>
      </p:sp>
      <p:pic>
        <p:nvPicPr>
          <p:cNvPr id="4" name="Picture 3" descr="Basic Life  Support card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20766"/>
            <a:ext cx="4305300" cy="27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Health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(Upon acceptance)</a:t>
            </a:r>
          </a:p>
          <a:p>
            <a:pPr lvl="2"/>
            <a:r>
              <a:rPr lang="en-US" dirty="0"/>
              <a:t>Provide a copy of health insurance, such as:</a:t>
            </a:r>
          </a:p>
          <a:p>
            <a:pPr lvl="1"/>
            <a:r>
              <a:rPr lang="en-US" dirty="0"/>
              <a:t>Provider card </a:t>
            </a:r>
          </a:p>
          <a:p>
            <a:pPr lvl="1"/>
            <a:r>
              <a:rPr lang="en-US" dirty="0"/>
              <a:t>Letter or email of coverage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Medicaid accepted</a:t>
            </a:r>
          </a:p>
          <a:p>
            <a:r>
              <a:rPr lang="en-US" dirty="0"/>
              <a:t>ACC does not have a student insurance program</a:t>
            </a:r>
          </a:p>
        </p:txBody>
      </p:sp>
    </p:spTree>
    <p:extLst>
      <p:ext uri="{BB962C8B-B14F-4D97-AF65-F5344CB8AC3E}">
        <p14:creationId xmlns:p14="http://schemas.microsoft.com/office/powerpoint/2010/main" val="1408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7684-BCD9-4305-A370-FD0F2865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Nursing Trivia </a:t>
            </a:r>
            <a:r>
              <a:rPr lang="en-US" sz="1800" dirty="0"/>
              <a:t>(Slide 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E715-7AA9-4FA4-862A-0E352C05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010400" cy="1524000"/>
          </a:xfrm>
        </p:spPr>
        <p:txBody>
          <a:bodyPr>
            <a:normAutofit/>
          </a:bodyPr>
          <a:lstStyle/>
          <a:p>
            <a:r>
              <a:rPr lang="en-US" dirty="0"/>
              <a:t>The COVID-19 vaccine is a requirement for this program?</a:t>
            </a:r>
          </a:p>
          <a:p>
            <a:pPr lvl="1"/>
            <a:r>
              <a:rPr lang="en-US" dirty="0"/>
              <a:t>True or False</a:t>
            </a:r>
          </a:p>
        </p:txBody>
      </p:sp>
      <p:pic>
        <p:nvPicPr>
          <p:cNvPr id="2050" name="Picture 2" descr="COVID-19 vaccine">
            <a:extLst>
              <a:ext uri="{FF2B5EF4-FFF2-40B4-BE49-F238E27FC236}">
                <a16:creationId xmlns:a16="http://schemas.microsoft.com/office/drawing/2014/main" id="{827AD289-23F2-4094-983D-246F20543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2209800" y="3765687"/>
            <a:ext cx="4114800" cy="21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423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388936"/>
          </a:xfrm>
        </p:spPr>
        <p:txBody>
          <a:bodyPr>
            <a:normAutofit/>
          </a:bodyPr>
          <a:lstStyle/>
          <a:p>
            <a:r>
              <a:rPr lang="en-US" dirty="0"/>
              <a:t>ENG 121 -  </a:t>
            </a:r>
            <a:r>
              <a:rPr lang="en-US" sz="2400" dirty="0"/>
              <a:t>English Composition, no expiration</a:t>
            </a:r>
            <a:endParaRPr lang="en-US" dirty="0"/>
          </a:p>
          <a:p>
            <a:r>
              <a:rPr lang="en-US" dirty="0"/>
              <a:t>PSY 235 - </a:t>
            </a:r>
            <a:r>
              <a:rPr lang="en-US" sz="2400" dirty="0"/>
              <a:t>Human Growth &amp; Development, no expiration</a:t>
            </a:r>
            <a:endParaRPr lang="en-US" dirty="0"/>
          </a:p>
          <a:p>
            <a:r>
              <a:rPr lang="en-US" dirty="0"/>
              <a:t>HPR 108 OR HWE 100 – </a:t>
            </a:r>
            <a:r>
              <a:rPr lang="en-US" sz="2400" dirty="0"/>
              <a:t>Nutrition, no expiration</a:t>
            </a:r>
            <a:endParaRPr lang="en-US" dirty="0"/>
          </a:p>
          <a:p>
            <a:r>
              <a:rPr lang="en-US" dirty="0"/>
              <a:t>BIO 201 - </a:t>
            </a:r>
            <a:r>
              <a:rPr lang="en-US" sz="2400" dirty="0"/>
              <a:t>Anatomy &amp; Physiology I, (all BIO courses have a 7-year time limit)</a:t>
            </a:r>
          </a:p>
          <a:p>
            <a:pPr lvl="1"/>
            <a:r>
              <a:rPr lang="en-US" dirty="0"/>
              <a:t>2 ways to get into: BIO 111, or Score of 75+ on Biology Placement Test</a:t>
            </a:r>
          </a:p>
          <a:p>
            <a:r>
              <a:rPr lang="en-US" dirty="0"/>
              <a:t>In Progress classes</a:t>
            </a:r>
          </a:p>
          <a:p>
            <a:pPr lvl="1"/>
            <a:r>
              <a:rPr lang="en-US" sz="2100" dirty="0"/>
              <a:t>Ask the Instructor to send an email to </a:t>
            </a:r>
            <a:r>
              <a:rPr lang="en-US" sz="2100" dirty="0">
                <a:hlinkClick r:id="rId3"/>
              </a:rPr>
              <a:t>nursing@arapahoe.edu</a:t>
            </a:r>
            <a:r>
              <a:rPr lang="en-US" sz="2100" dirty="0"/>
              <a:t>, and copy you, with your expected final grade.</a:t>
            </a:r>
          </a:p>
          <a:p>
            <a:pPr lvl="1"/>
            <a:r>
              <a:rPr lang="en-US" sz="2100" dirty="0"/>
              <a:t>Print the reply and include with your uploaded transcripts.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1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 103 – Clinical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application you only need to be ELIGIBLE to register for this class</a:t>
            </a:r>
          </a:p>
          <a:p>
            <a:r>
              <a:rPr lang="en-US" dirty="0"/>
              <a:t>One-year time limit!</a:t>
            </a:r>
          </a:p>
          <a:p>
            <a:r>
              <a:rPr lang="en-US" dirty="0"/>
              <a:t>Usually taken as part of Nursing Program first semester</a:t>
            </a:r>
          </a:p>
          <a:p>
            <a:r>
              <a:rPr lang="en-US" dirty="0"/>
              <a:t>KEEP YOUR BOOK - Need it throughout nursing program</a:t>
            </a:r>
          </a:p>
          <a:p>
            <a:r>
              <a:rPr lang="en-US" dirty="0"/>
              <a:t>If you are accepted in May for an August start, you can take in the summer</a:t>
            </a:r>
          </a:p>
        </p:txBody>
      </p:sp>
    </p:spTree>
    <p:extLst>
      <p:ext uri="{BB962C8B-B14F-4D97-AF65-F5344CB8AC3E}">
        <p14:creationId xmlns:p14="http://schemas.microsoft.com/office/powerpoint/2010/main" val="14275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"/>
            <a:ext cx="7239000" cy="820783"/>
          </a:xfrm>
        </p:spPr>
        <p:txBody>
          <a:bodyPr>
            <a:normAutofit fontScale="90000"/>
          </a:bodyPr>
          <a:lstStyle/>
          <a:p>
            <a:r>
              <a:rPr lang="en-US" dirty="0"/>
              <a:t>Curriculum General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2390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8000" b="1" dirty="0"/>
              <a:t>BIO 202, Anatomy &amp; Physiology II:  </a:t>
            </a:r>
            <a:r>
              <a:rPr lang="en-US" sz="8000" dirty="0"/>
              <a:t>Co-requisite for 1</a:t>
            </a:r>
            <a:r>
              <a:rPr lang="en-US" sz="8000" baseline="30000" dirty="0"/>
              <a:t>st</a:t>
            </a:r>
            <a:r>
              <a:rPr lang="en-US" sz="8000" dirty="0"/>
              <a:t> semester nursing courses, </a:t>
            </a:r>
            <a:r>
              <a:rPr lang="en-US" sz="8000" i="1" dirty="0"/>
              <a:t>or take in advance if possible</a:t>
            </a:r>
            <a:endParaRPr lang="en-US" sz="8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8000" b="1" dirty="0"/>
              <a:t>BIO 204, Microbiology: </a:t>
            </a:r>
            <a:r>
              <a:rPr lang="en-US" sz="8000" dirty="0"/>
              <a:t>Co-requisite for 2</a:t>
            </a:r>
            <a:r>
              <a:rPr lang="en-US" sz="8000" baseline="30000" dirty="0"/>
              <a:t>nd</a:t>
            </a:r>
            <a:r>
              <a:rPr lang="en-US" sz="8000" dirty="0"/>
              <a:t> semester nursing courses, </a:t>
            </a:r>
            <a:r>
              <a:rPr lang="en-US" sz="8000" i="1" dirty="0"/>
              <a:t>or take in advance if possible.</a:t>
            </a:r>
            <a:endParaRPr lang="en-US" sz="8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8000" b="1" dirty="0"/>
              <a:t>BIO 216 Pathophysiology: </a:t>
            </a:r>
            <a:r>
              <a:rPr lang="en-US" sz="8000" dirty="0"/>
              <a:t>Co-requisite for 3</a:t>
            </a:r>
            <a:r>
              <a:rPr lang="en-US" sz="8000" baseline="30000" dirty="0"/>
              <a:t>rd</a:t>
            </a:r>
            <a:r>
              <a:rPr lang="en-US" sz="8000" dirty="0"/>
              <a:t> semester nursing courses, </a:t>
            </a:r>
            <a:r>
              <a:rPr lang="en-US" sz="8000" i="1" dirty="0"/>
              <a:t>or take in advance if possible.</a:t>
            </a:r>
            <a:endParaRPr lang="en-US" sz="8000" b="1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8000" b="1" dirty="0"/>
              <a:t>MAT 103, Clinical Calculations </a:t>
            </a:r>
            <a:r>
              <a:rPr lang="en-US" sz="8000" dirty="0"/>
              <a:t>Co-requisite for 1st semester nursing courses, </a:t>
            </a:r>
            <a:r>
              <a:rPr lang="en-US" sz="8000" i="1" dirty="0"/>
              <a:t>or take in advance if possible within 1 year of application.</a:t>
            </a:r>
            <a:endParaRPr lang="en-US" sz="80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8000" dirty="0"/>
              <a:t>3-credit Social or Behavioral Science elective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8000" b="1" dirty="0"/>
              <a:t>PSY 101 (required </a:t>
            </a:r>
            <a:r>
              <a:rPr lang="en-US" sz="8000" b="1" dirty="0" err="1"/>
              <a:t>prereq</a:t>
            </a:r>
            <a:r>
              <a:rPr lang="en-US" sz="8000" b="1" dirty="0"/>
              <a:t> for PSY 235) is one option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6400" b="1" dirty="0"/>
              <a:t>Accelerated versions of PSY 101/PSY 235 classes can be completed in one semester, per Department Chair permission</a:t>
            </a:r>
          </a:p>
        </p:txBody>
      </p:sp>
    </p:spTree>
    <p:extLst>
      <p:ext uri="{BB962C8B-B14F-4D97-AF65-F5344CB8AC3E}">
        <p14:creationId xmlns:p14="http://schemas.microsoft.com/office/powerpoint/2010/main" val="25941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141969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Why Choose ACC?</a:t>
            </a:r>
          </a:p>
        </p:txBody>
      </p:sp>
      <p:pic>
        <p:nvPicPr>
          <p:cNvPr id="6" name="Picture Placeholder 5" descr="2021 best ranked nursing programs RNCareers.or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76" y="1969883"/>
            <a:ext cx="4003168" cy="2992401"/>
          </a:xfr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36947" y="1447800"/>
            <a:ext cx="4230853" cy="5181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High professional standards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Superior reputation in the community and excellent rate of hire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Dual Enrollment ADN/BSN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Active learning in the classroom, labs, and supervised clinical experiences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ACC has the #3 ranked Nursing program in Colorado by RNCareers.org</a:t>
            </a:r>
          </a:p>
        </p:txBody>
      </p:sp>
    </p:spTree>
    <p:extLst>
      <p:ext uri="{BB962C8B-B14F-4D97-AF65-F5344CB8AC3E}">
        <p14:creationId xmlns:p14="http://schemas.microsoft.com/office/powerpoint/2010/main" val="23362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5976-06D7-48F5-8F5C-62E98AD3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Nursing Trivia </a:t>
            </a:r>
            <a:r>
              <a:rPr lang="en-US" sz="1600" dirty="0"/>
              <a:t>(Slide 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6DB1-5B93-4E6F-B6EE-79DDB926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40" y="2498098"/>
            <a:ext cx="4391660" cy="37242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Who was the first African American Nurse?</a:t>
            </a:r>
          </a:p>
          <a:p>
            <a:pPr lvl="1"/>
            <a:r>
              <a:rPr lang="en-US" dirty="0"/>
              <a:t>Mary Eliza Mahoney was the first professionally trained African American nurse in the U.S.</a:t>
            </a:r>
          </a:p>
        </p:txBody>
      </p:sp>
      <p:pic>
        <p:nvPicPr>
          <p:cNvPr id="3074" name="Picture 2" descr="Mary Eliza Mahoney | National Women's History Museum">
            <a:extLst>
              <a:ext uri="{FF2B5EF4-FFF2-40B4-BE49-F238E27FC236}">
                <a16:creationId xmlns:a16="http://schemas.microsoft.com/office/drawing/2014/main" id="{10A1BAC5-A7E7-4D83-A692-BFDD7543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0238"/>
            <a:ext cx="2917187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2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Ranking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57150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Criteria Points: 45 points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GPA: 4 points possible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Minimum combined GPA of 3.0 required, calculate on prerequisites only.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Each course must be a C or better.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Multiply grade value (A=4, B=3, C=2) by number of credits, for each class. Add together then divide by either 11 or 13 depending on which Nutrition class you took.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Health Care Employment: 10 points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HESI Science Composite Score: 5 points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Health Care Certifications: 2 points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CNA taken at ACC: 1 point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Volunteerism: 3 points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Connor-Davidson Resiliency Scale: 20 points possible</a:t>
            </a:r>
          </a:p>
          <a:p>
            <a:pPr>
              <a:spcAft>
                <a:spcPts val="600"/>
              </a:spcAft>
            </a:pPr>
            <a:r>
              <a:rPr lang="en-US" dirty="0"/>
              <a:t>Average of HESI English and Math: 55 points possible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Must score at least 70% in both areas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English and Math scores averaged together for total</a:t>
            </a:r>
          </a:p>
          <a:p>
            <a:pPr>
              <a:spcAft>
                <a:spcPts val="600"/>
              </a:spcAft>
            </a:pPr>
            <a:r>
              <a:rPr lang="en-US" dirty="0"/>
              <a:t>Total Score is Candidate Criteria Points + HESI Average: 100 Total Points Possible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295400"/>
          </a:xfrm>
        </p:spPr>
        <p:txBody>
          <a:bodyPr>
            <a:noAutofit/>
          </a:bodyPr>
          <a:lstStyle/>
          <a:p>
            <a:r>
              <a:rPr lang="en-US" sz="4000" dirty="0"/>
              <a:t>BACKGROUND &amp; DRUG SCREEN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Done after acceptance to the program</a:t>
            </a:r>
          </a:p>
          <a:p>
            <a:pPr>
              <a:spcAft>
                <a:spcPts val="1200"/>
              </a:spcAft>
            </a:pPr>
            <a:r>
              <a:rPr lang="en-US" dirty="0"/>
              <a:t>When you pay for your background check, you will also be </a:t>
            </a:r>
            <a:r>
              <a:rPr lang="en-US" i="1" dirty="0"/>
              <a:t>pre-paying</a:t>
            </a:r>
            <a:r>
              <a:rPr lang="en-US" dirty="0"/>
              <a:t> for a drug screen </a:t>
            </a:r>
          </a:p>
          <a:p>
            <a:pPr>
              <a:spcAft>
                <a:spcPts val="1200"/>
              </a:spcAft>
            </a:pPr>
            <a:r>
              <a:rPr lang="en-US" dirty="0"/>
              <a:t>The random drug screen will happen at some point between acceptance and your first clinical assignment</a:t>
            </a:r>
          </a:p>
          <a:p>
            <a:pPr>
              <a:spcAft>
                <a:spcPts val="1200"/>
              </a:spcAft>
            </a:pPr>
            <a:r>
              <a:rPr lang="en-US" dirty="0"/>
              <a:t>A Medical Marijuana card is not an eligible exemption</a:t>
            </a:r>
          </a:p>
        </p:txBody>
      </p:sp>
    </p:spTree>
    <p:extLst>
      <p:ext uri="{BB962C8B-B14F-4D97-AF65-F5344CB8AC3E}">
        <p14:creationId xmlns:p14="http://schemas.microsoft.com/office/powerpoint/2010/main" val="2178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/>
              <a:t>typical week schedule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5943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 campus or online 3-4 days per week, 8:30a-4p</a:t>
            </a:r>
          </a:p>
          <a:p>
            <a:r>
              <a:rPr lang="en-US" dirty="0"/>
              <a:t>May include lecture classes 2 days per week, up to 3 clinical shifts per week and lab assignments</a:t>
            </a:r>
          </a:p>
          <a:p>
            <a:r>
              <a:rPr lang="en-US" dirty="0"/>
              <a:t>Clinical shifts may be 8, 10 or 12 hours and may be days, evenings, or overnights, any day of the week</a:t>
            </a:r>
          </a:p>
          <a:p>
            <a:r>
              <a:rPr lang="en-US" dirty="0"/>
              <a:t>Recommend you do not work during this program, or try to keep it to less than 20 hours per week</a:t>
            </a:r>
          </a:p>
          <a:p>
            <a:r>
              <a:rPr lang="en-US" dirty="0"/>
              <a:t>Flexibility in work schedule is necessary</a:t>
            </a:r>
          </a:p>
          <a:p>
            <a:r>
              <a:rPr lang="en-US" dirty="0"/>
              <a:t>Clinical schedules change twice each semester</a:t>
            </a:r>
          </a:p>
        </p:txBody>
      </p:sp>
      <p:pic>
        <p:nvPicPr>
          <p:cNvPr id="6" name="Picture 5" descr="I'm not telling you its going to be easy. I'm telling you its going to be worth i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r>
              <a:rPr lang="en-US" dirty="0"/>
              <a:t>clinicals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2962584"/>
          </a:xfrm>
        </p:spPr>
        <p:txBody>
          <a:bodyPr/>
          <a:lstStyle/>
          <a:p>
            <a:r>
              <a:rPr lang="en-US" dirty="0"/>
              <a:t>Examples of possible clinical schedules</a:t>
            </a:r>
          </a:p>
          <a:p>
            <a:pPr lvl="1"/>
            <a:r>
              <a:rPr lang="en-US" dirty="0"/>
              <a:t>Site: Littleton Adventist Hospital</a:t>
            </a:r>
          </a:p>
          <a:p>
            <a:pPr lvl="2"/>
            <a:r>
              <a:rPr lang="en-US" dirty="0"/>
              <a:t>Friday and Saturday - DAYS</a:t>
            </a:r>
          </a:p>
          <a:p>
            <a:pPr lvl="2"/>
            <a:r>
              <a:rPr lang="en-US" dirty="0"/>
              <a:t>NUR109 – 90 hours total (9 ten-hour shifts)</a:t>
            </a:r>
          </a:p>
          <a:p>
            <a:pPr lvl="1"/>
            <a:r>
              <a:rPr lang="en-US" dirty="0"/>
              <a:t>Site: Sky Ridge Medical Center</a:t>
            </a:r>
          </a:p>
          <a:p>
            <a:pPr lvl="2"/>
            <a:r>
              <a:rPr lang="en-US" dirty="0"/>
              <a:t>Tuesday and Wednesday – NIGHTS</a:t>
            </a:r>
          </a:p>
          <a:p>
            <a:pPr lvl="2"/>
            <a:r>
              <a:rPr lang="en-US" dirty="0"/>
              <a:t>NUR206 – 132 hours total (11 twelve-hour shifts)</a:t>
            </a:r>
          </a:p>
        </p:txBody>
      </p:sp>
      <p:pic>
        <p:nvPicPr>
          <p:cNvPr id="2052" name="Picture 4" descr="Students at a clin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4120824"/>
            <a:ext cx="4267200" cy="24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 &amp; A</a:t>
            </a:r>
          </a:p>
        </p:txBody>
      </p:sp>
      <p:pic>
        <p:nvPicPr>
          <p:cNvPr id="102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1050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236" y="4495800"/>
            <a:ext cx="7239000" cy="746760"/>
          </a:xfrm>
        </p:spPr>
        <p:txBody>
          <a:bodyPr/>
          <a:lstStyle/>
          <a:p>
            <a:pPr marL="969963" indent="0">
              <a:buNone/>
            </a:pPr>
            <a:r>
              <a:rPr lang="en-US" dirty="0"/>
              <a:t>Email us at: </a:t>
            </a:r>
            <a:r>
              <a:rPr lang="en-US" dirty="0">
                <a:hlinkClick r:id="rId3"/>
              </a:rPr>
              <a:t>nursing@Arapahoe.edu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ACCREDITATION &amp; </a:t>
            </a:r>
            <a:br>
              <a:rPr lang="en-US" sz="4000" dirty="0"/>
            </a:br>
            <a:r>
              <a:rPr lang="en-US" sz="4000" dirty="0"/>
              <a:t>NCLEX  PASS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4267200" cy="180753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98% first time NCLEX pass rate average over the last 3 years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Fall 2019 through Spring 2020 Graduates – 100%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national rate is about 85%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81200"/>
            <a:ext cx="64008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en-US" sz="2800" b="1" dirty="0"/>
              <a:t>National accreditation through ACEN </a:t>
            </a:r>
            <a:r>
              <a:rPr lang="en-US" dirty="0"/>
              <a:t>(Accreditation Commission for Education in Nursing)</a:t>
            </a:r>
          </a:p>
        </p:txBody>
      </p:sp>
      <p:pic>
        <p:nvPicPr>
          <p:cNvPr id="4" name="Content Placeholder 4" descr="Group of nur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22" y="3505200"/>
            <a:ext cx="400778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7239000" cy="670560"/>
          </a:xfrm>
        </p:spPr>
        <p:txBody>
          <a:bodyPr>
            <a:normAutofit fontScale="90000"/>
          </a:bodyPr>
          <a:lstStyle/>
          <a:p>
            <a:r>
              <a:rPr lang="en-US" dirty="0"/>
              <a:t>A Look at the Profession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12268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According to the US Bureau of Labor Statistics (BLS), the average annual salary for nurses in Colorado are as follows:</a:t>
            </a:r>
          </a:p>
        </p:txBody>
      </p:sp>
      <p:graphicFrame>
        <p:nvGraphicFramePr>
          <p:cNvPr id="10" name="Table 9" descr="US Bureau of Labor Statistics for nurses in Colora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97709"/>
              </p:ext>
            </p:extLst>
          </p:nvPr>
        </p:nvGraphicFramePr>
        <p:xfrm>
          <a:off x="1693247" y="1939725"/>
          <a:ext cx="4826000" cy="1226886"/>
        </p:xfrm>
        <a:graphic>
          <a:graphicData uri="http://schemas.openxmlformats.org/drawingml/2006/table">
            <a:tbl>
              <a:tblPr firstRow="1"/>
              <a:tblGrid>
                <a:gridCol w="2413000">
                  <a:extLst>
                    <a:ext uri="{9D8B030D-6E8A-4147-A177-3AD203B41FA5}">
                      <a16:colId xmlns:a16="http://schemas.microsoft.com/office/drawing/2014/main" val="3731134186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978019696"/>
                    </a:ext>
                  </a:extLst>
                </a:gridCol>
              </a:tblGrid>
              <a:tr h="408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</a:rPr>
                        <a:t>Practice Level</a:t>
                      </a:r>
                    </a:p>
                  </a:txBody>
                  <a:tcPr marL="73029" marR="73029" marT="73029" marB="73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30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>
                          <a:solidFill>
                            <a:srgbClr val="FFFFFF"/>
                          </a:solidFill>
                          <a:effectLst/>
                        </a:rPr>
                        <a:t>Hourly mean wage</a:t>
                      </a:r>
                    </a:p>
                  </a:txBody>
                  <a:tcPr marL="73029" marR="73029" marT="73029" marB="73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30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02800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>
                          <a:effectLst/>
                        </a:rPr>
                        <a:t>LPNs and LVNs</a:t>
                      </a:r>
                    </a:p>
                  </a:txBody>
                  <a:tcPr marL="73029" marR="73029" marT="73029" marB="730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30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>
                          <a:effectLst/>
                        </a:rPr>
                        <a:t>$26.11</a:t>
                      </a:r>
                    </a:p>
                  </a:txBody>
                  <a:tcPr marL="73029" marR="73029" marT="73029" marB="7302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30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64581"/>
                  </a:ext>
                </a:extLst>
              </a:tr>
              <a:tr h="408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>
                          <a:effectLst/>
                        </a:rPr>
                        <a:t>Registered Nurses</a:t>
                      </a:r>
                    </a:p>
                  </a:txBody>
                  <a:tcPr marL="73029" marR="73029" marT="73029" marB="73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dirty="0">
                          <a:effectLst/>
                        </a:rPr>
                        <a:t>$37.43</a:t>
                      </a:r>
                    </a:p>
                  </a:txBody>
                  <a:tcPr marL="73029" marR="73029" marT="73029" marB="73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8954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A8B2EA-18B4-4151-863E-2B14B346C472}"/>
              </a:ext>
            </a:extLst>
          </p:cNvPr>
          <p:cNvSpPr txBox="1">
            <a:spLocks/>
          </p:cNvSpPr>
          <p:nvPr/>
        </p:nvSpPr>
        <p:spPr>
          <a:xfrm>
            <a:off x="486747" y="2811714"/>
            <a:ext cx="7239000" cy="1380971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Occupational Outlook Handbook </a:t>
            </a:r>
            <a:r>
              <a:rPr lang="en-US" sz="2000" dirty="0">
                <a:hlinkClick r:id="rId3"/>
              </a:rPr>
              <a:t>U.S. Bureau of Labor Statistics</a:t>
            </a:r>
            <a:r>
              <a:rPr lang="en-US" sz="2000" dirty="0"/>
              <a:t> (Full URL:https://www.bls.gov/ooh/healthcare/registered-nurses.htm)</a:t>
            </a:r>
          </a:p>
          <a:p>
            <a:pPr marL="0" indent="0">
              <a:buNone/>
            </a:pPr>
            <a:r>
              <a:rPr lang="en-US" sz="2000" dirty="0"/>
              <a:t>Quick Facts: Registered Nurses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4" name="Table 4" descr="Quick Facts: Registered Nurses&#10;">
            <a:extLst>
              <a:ext uri="{FF2B5EF4-FFF2-40B4-BE49-F238E27FC236}">
                <a16:creationId xmlns:a16="http://schemas.microsoft.com/office/drawing/2014/main" id="{B5FB5E9F-8E54-4D1D-8A2C-08782C9E1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64067"/>
              </p:ext>
            </p:extLst>
          </p:nvPr>
        </p:nvGraphicFramePr>
        <p:xfrm>
          <a:off x="441960" y="4191000"/>
          <a:ext cx="7467600" cy="22461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80124">
                  <a:extLst>
                    <a:ext uri="{9D8B030D-6E8A-4147-A177-3AD203B41FA5}">
                      <a16:colId xmlns:a16="http://schemas.microsoft.com/office/drawing/2014/main" val="2754715304"/>
                    </a:ext>
                  </a:extLst>
                </a:gridCol>
                <a:gridCol w="3787476">
                  <a:extLst>
                    <a:ext uri="{9D8B030D-6E8A-4147-A177-3AD203B41FA5}">
                      <a16:colId xmlns:a16="http://schemas.microsoft.com/office/drawing/2014/main" val="3363141051"/>
                    </a:ext>
                  </a:extLst>
                </a:gridCol>
              </a:tblGrid>
              <a:tr h="326027">
                <a:tc>
                  <a:txBody>
                    <a:bodyPr/>
                    <a:lstStyle/>
                    <a:p>
                      <a:r>
                        <a:rPr lang="en-US" b="1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08788"/>
                  </a:ext>
                </a:extLst>
              </a:tr>
              <a:tr h="570548">
                <a:tc>
                  <a:txBody>
                    <a:bodyPr/>
                    <a:lstStyle/>
                    <a:p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2020 Median 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$75,330 per year</a:t>
                      </a:r>
                    </a:p>
                    <a:p>
                      <a:r>
                        <a:rPr lang="en-US" dirty="0"/>
                        <a:t>$36.22 per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50714"/>
                  </a:ext>
                </a:extLst>
              </a:tr>
              <a:tr h="326027">
                <a:tc>
                  <a:txBody>
                    <a:bodyPr/>
                    <a:lstStyle/>
                    <a:p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Typical Entry-Level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Bachelor's degree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613535"/>
                  </a:ext>
                </a:extLst>
              </a:tr>
              <a:tr h="326027">
                <a:tc>
                  <a:txBody>
                    <a:bodyPr/>
                    <a:lstStyle/>
                    <a:p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Number of Jobs, </a:t>
                      </a:r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</a:rPr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3,080,100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52072"/>
                  </a:ext>
                </a:extLst>
              </a:tr>
              <a:tr h="508770">
                <a:tc>
                  <a:txBody>
                    <a:bodyPr/>
                    <a:lstStyle/>
                    <a:p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  <a:hlinkClick r:id="rId3"/>
                        </a:rPr>
                        <a:t>Job Outlook, </a:t>
                      </a:r>
                      <a:r>
                        <a:rPr kumimoji="0" lang="en-US" sz="1800" u="sng" kern="1200" dirty="0">
                          <a:solidFill>
                            <a:schemeClr val="dk1"/>
                          </a:solidFill>
                          <a:effectLst/>
                        </a:rPr>
                        <a:t>2020 - 2030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 (As fast as 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468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3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ADN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15184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71.5 Credits Total</a:t>
            </a:r>
          </a:p>
          <a:p>
            <a:pPr marL="520700" lvl="1">
              <a:spcAft>
                <a:spcPts val="1200"/>
              </a:spcAft>
            </a:pPr>
            <a:r>
              <a:rPr lang="en-US" dirty="0"/>
              <a:t>9 General Education Courses (29 credits)</a:t>
            </a:r>
          </a:p>
          <a:p>
            <a:pPr marL="758825" lvl="2">
              <a:spcAft>
                <a:spcPts val="1200"/>
              </a:spcAft>
            </a:pPr>
            <a:r>
              <a:rPr lang="en-US" dirty="0"/>
              <a:t>5 Prerequisites before applying to Nursing Program</a:t>
            </a:r>
          </a:p>
          <a:p>
            <a:pPr marL="520700" lvl="1">
              <a:spcAft>
                <a:spcPts val="1200"/>
              </a:spcAft>
            </a:pPr>
            <a:r>
              <a:rPr lang="en-US" dirty="0"/>
              <a:t>9 Nursing Courses (42.5 credits)</a:t>
            </a:r>
          </a:p>
          <a:p>
            <a:pPr>
              <a:spcAft>
                <a:spcPts val="1200"/>
              </a:spcAft>
            </a:pPr>
            <a:r>
              <a:rPr lang="en-US" dirty="0"/>
              <a:t>General Education Courses are offered Fall, Spring and Summer</a:t>
            </a:r>
          </a:p>
          <a:p>
            <a:r>
              <a:rPr lang="en-US" dirty="0"/>
              <a:t>Nursing Courses are offered Fall and Spring</a:t>
            </a:r>
          </a:p>
          <a:p>
            <a:pPr marL="520700" lvl="1">
              <a:spcAft>
                <a:spcPts val="1200"/>
              </a:spcAft>
            </a:pPr>
            <a:r>
              <a:rPr lang="en-US" dirty="0">
                <a:latin typeface="Franklin Gothic Demi"/>
              </a:rPr>
              <a:t>One exception, NUR212 is also offered in summer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5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9AB959-D5CD-4DD6-AE9C-76FDCA4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>
            <a:normAutofit/>
          </a:bodyPr>
          <a:lstStyle/>
          <a:p>
            <a:r>
              <a:rPr lang="en-US" dirty="0"/>
              <a:t>SAMPLE sequence </a:t>
            </a:r>
            <a:r>
              <a:rPr lang="en-US" sz="1300" dirty="0"/>
              <a:t>(slide 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7F38-FDEB-4D3E-AF03-085E2BB7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7543800" cy="5617536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b="1" dirty="0"/>
              <a:t>1st Semester</a:t>
            </a:r>
          </a:p>
          <a:p>
            <a:pPr fontAlgn="base"/>
            <a:r>
              <a:rPr lang="en-US" dirty="0"/>
              <a:t>ENG 121 | English Composition I | 3 credits</a:t>
            </a:r>
          </a:p>
          <a:p>
            <a:pPr fontAlgn="base"/>
            <a:r>
              <a:rPr lang="en-US" dirty="0"/>
              <a:t>BIO 201 | Anatomy and Physiology I | 4 credits</a:t>
            </a:r>
          </a:p>
          <a:p>
            <a:pPr fontAlgn="base"/>
            <a:r>
              <a:rPr lang="en-US" dirty="0"/>
              <a:t>PSY 101* | General Psychology | 3 credits</a:t>
            </a:r>
          </a:p>
          <a:p>
            <a:pPr fontAlgn="base"/>
            <a:r>
              <a:rPr lang="en-US" dirty="0"/>
              <a:t>PSY 235 | Human Growth and Development | 3 credits</a:t>
            </a:r>
          </a:p>
          <a:p>
            <a:pPr fontAlgn="base"/>
            <a:r>
              <a:rPr lang="en-US" dirty="0"/>
              <a:t>HPR 108* | Nutrition | 1 credit</a:t>
            </a:r>
          </a:p>
          <a:p>
            <a:pPr marL="0" indent="0" fontAlgn="base">
              <a:buNone/>
            </a:pPr>
            <a:r>
              <a:rPr lang="en-US" dirty="0"/>
              <a:t>        </a:t>
            </a:r>
            <a:r>
              <a:rPr lang="en-US" sz="2300" i="1" dirty="0"/>
              <a:t>* Any Arts &amp; Humanities or Social &amp; Behavioral Science may be substituted for PSY 101</a:t>
            </a:r>
            <a:endParaRPr lang="en-US" i="1" dirty="0"/>
          </a:p>
          <a:p>
            <a:pPr marL="0" indent="0" fontAlgn="base">
              <a:buNone/>
            </a:pPr>
            <a:r>
              <a:rPr lang="en-US" b="1" dirty="0"/>
              <a:t>2nd Semester</a:t>
            </a:r>
          </a:p>
          <a:p>
            <a:pPr fontAlgn="base"/>
            <a:r>
              <a:rPr lang="en-US" dirty="0"/>
              <a:t>Must be admitted into the Nursing Program to take NUR courses</a:t>
            </a:r>
          </a:p>
          <a:p>
            <a:pPr fontAlgn="base"/>
            <a:r>
              <a:rPr lang="en-US" dirty="0"/>
              <a:t>BIO 202 | Anatomy and Physiology II | 4 credits</a:t>
            </a:r>
          </a:p>
          <a:p>
            <a:pPr fontAlgn="base"/>
            <a:r>
              <a:rPr lang="en-US" dirty="0"/>
              <a:t>MAT 103 | Math for Clinical Calculations | 3 credits</a:t>
            </a:r>
          </a:p>
          <a:p>
            <a:pPr fontAlgn="base"/>
            <a:r>
              <a:rPr lang="en-US" dirty="0"/>
              <a:t>NUR 109 | Fundamentals of Nursing | 6 credits</a:t>
            </a:r>
          </a:p>
          <a:p>
            <a:pPr fontAlgn="base"/>
            <a:r>
              <a:rPr lang="en-US" dirty="0"/>
              <a:t>NUR 112 | Basic Concepts of Pharmacology | 2 credits</a:t>
            </a:r>
          </a:p>
        </p:txBody>
      </p:sp>
    </p:spTree>
    <p:extLst>
      <p:ext uri="{BB962C8B-B14F-4D97-AF65-F5344CB8AC3E}">
        <p14:creationId xmlns:p14="http://schemas.microsoft.com/office/powerpoint/2010/main" val="295560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9AB959-D5CD-4DD6-AE9C-76FDCA48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>
            <a:normAutofit/>
          </a:bodyPr>
          <a:lstStyle/>
          <a:p>
            <a:r>
              <a:rPr lang="en-US" dirty="0"/>
              <a:t>SAMPLE sequence </a:t>
            </a:r>
            <a:r>
              <a:rPr lang="en-US" sz="1300" dirty="0"/>
              <a:t>(slide 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7F38-FDEB-4D3E-AF03-085E2BB7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7543800" cy="561753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3rd Semester</a:t>
            </a:r>
          </a:p>
          <a:p>
            <a:pPr fontAlgn="base"/>
            <a:r>
              <a:rPr lang="en-US" dirty="0"/>
              <a:t>BIO 204 | Microbiology | 4 credits</a:t>
            </a:r>
          </a:p>
          <a:p>
            <a:pPr fontAlgn="base"/>
            <a:r>
              <a:rPr lang="en-US" dirty="0"/>
              <a:t>NUR 150 | Maternal Child Nursing | 6 credits</a:t>
            </a:r>
          </a:p>
          <a:p>
            <a:pPr fontAlgn="base"/>
            <a:r>
              <a:rPr lang="en-US" dirty="0"/>
              <a:t>NUR 106 | Med-Surg Nursing Concepts | 7 credits</a:t>
            </a:r>
          </a:p>
          <a:p>
            <a:pPr marL="0" indent="0" fontAlgn="base">
              <a:buNone/>
            </a:pPr>
            <a:r>
              <a:rPr lang="en-US" b="1" dirty="0"/>
              <a:t>4th Semester</a:t>
            </a:r>
          </a:p>
          <a:p>
            <a:pPr fontAlgn="base"/>
            <a:r>
              <a:rPr lang="en-US" dirty="0"/>
              <a:t>BIO 216 | Pathophysiology | 4 credits</a:t>
            </a:r>
          </a:p>
          <a:p>
            <a:pPr fontAlgn="base"/>
            <a:r>
              <a:rPr lang="en-US" dirty="0"/>
              <a:t>NUR 206 | Advanced Concepts of Med/Surg Nursing I | 6.5 credits</a:t>
            </a:r>
          </a:p>
          <a:p>
            <a:pPr fontAlgn="base"/>
            <a:r>
              <a:rPr lang="en-US" dirty="0"/>
              <a:t>NUR 211 | Psychiatric-Mental Health Nursing | 4 credits</a:t>
            </a:r>
          </a:p>
          <a:p>
            <a:pPr fontAlgn="base"/>
            <a:r>
              <a:rPr lang="en-US" dirty="0"/>
              <a:t>NUR 212 | Pharmacology II | 2 credits</a:t>
            </a:r>
          </a:p>
          <a:p>
            <a:pPr marL="0" indent="0" fontAlgn="base">
              <a:buNone/>
            </a:pPr>
            <a:r>
              <a:rPr lang="en-US" b="1" dirty="0"/>
              <a:t>5th Semester</a:t>
            </a:r>
          </a:p>
          <a:p>
            <a:pPr fontAlgn="base"/>
            <a:r>
              <a:rPr lang="en-US" dirty="0"/>
              <a:t>NUR 216 | Advanced Concepts of Med/Surg Nursing II | 5 credits</a:t>
            </a:r>
          </a:p>
          <a:p>
            <a:pPr fontAlgn="base"/>
            <a:r>
              <a:rPr lang="en-US" dirty="0"/>
              <a:t>NUR 230 | Transition to Professional Nursing | 4 credits</a:t>
            </a:r>
          </a:p>
        </p:txBody>
      </p:sp>
    </p:spTree>
    <p:extLst>
      <p:ext uri="{BB962C8B-B14F-4D97-AF65-F5344CB8AC3E}">
        <p14:creationId xmlns:p14="http://schemas.microsoft.com/office/powerpoint/2010/main" val="125628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BA01-F101-4A3E-B1A5-E5BE7785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1508760"/>
          </a:xfrm>
        </p:spPr>
        <p:txBody>
          <a:bodyPr>
            <a:normAutofit/>
          </a:bodyPr>
          <a:lstStyle/>
          <a:p>
            <a:r>
              <a:rPr lang="en-US" dirty="0"/>
              <a:t>Random Fun Trivia</a:t>
            </a:r>
          </a:p>
        </p:txBody>
      </p:sp>
      <p:graphicFrame>
        <p:nvGraphicFramePr>
          <p:cNvPr id="6" name="Content Placeholder 5" descr="What is the name of the new mannequin that the ACC nursing department has added to the simulation family? &#10;">
            <a:extLst>
              <a:ext uri="{FF2B5EF4-FFF2-40B4-BE49-F238E27FC236}">
                <a16:creationId xmlns:a16="http://schemas.microsoft.com/office/drawing/2014/main" id="{094D5968-7D5A-4BEE-B9B9-14810031B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88482"/>
              </p:ext>
            </p:extLst>
          </p:nvPr>
        </p:nvGraphicFramePr>
        <p:xfrm>
          <a:off x="838200" y="1463879"/>
          <a:ext cx="7095212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S2225 Pediatric HAL | Gaumard Scientific">
            <a:extLst>
              <a:ext uri="{FF2B5EF4-FFF2-40B4-BE49-F238E27FC236}">
                <a16:creationId xmlns:a16="http://schemas.microsoft.com/office/drawing/2014/main" id="{6232B5E7-32E6-4384-86B3-69E7006F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3" y="4631143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 descr="Speech bubble &quot;My name is Pediatric Hal&quot;&#10;">
            <a:extLst>
              <a:ext uri="{FF2B5EF4-FFF2-40B4-BE49-F238E27FC236}">
                <a16:creationId xmlns:a16="http://schemas.microsoft.com/office/drawing/2014/main" id="{DF683096-102E-4603-9CC6-0E64FB2D4C18}"/>
              </a:ext>
            </a:extLst>
          </p:cNvPr>
          <p:cNvSpPr/>
          <p:nvPr/>
        </p:nvSpPr>
        <p:spPr>
          <a:xfrm>
            <a:off x="2819400" y="3581400"/>
            <a:ext cx="2362200" cy="1322664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name is Pediatric Hal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.2|11.9|4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6.8|7.3|5.7|2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8|1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4.5|18.8|11.3|12.6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3|22.5|10.7|3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.5|61.7|19|7.2|21.8|2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|12|7.5|9.6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9.9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9.4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1|12.6|5.2|7.2|15|4.2|1.3|11.1|5.3|5.7|5.7|1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6|11.9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63.2|27.7|29.5|34.5|4.5|17.5|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9|21.1|7.2|5.4|8.9|4.7|10.6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482CBC"/>
      </a:dk2>
      <a:lt2>
        <a:srgbClr val="EAE5EB"/>
      </a:lt2>
      <a:accent1>
        <a:srgbClr val="755DD9"/>
      </a:accent1>
      <a:accent2>
        <a:srgbClr val="AC9DE8"/>
      </a:accent2>
      <a:accent3>
        <a:srgbClr val="301D7D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306644AAE20489CC0B83854140F09" ma:contentTypeVersion="9" ma:contentTypeDescription="Create a new document." ma:contentTypeScope="" ma:versionID="f12ba5f6a1121a20c27336d7dc704f3d">
  <xsd:schema xmlns:xsd="http://www.w3.org/2001/XMLSchema" xmlns:xs="http://www.w3.org/2001/XMLSchema" xmlns:p="http://schemas.microsoft.com/office/2006/metadata/properties" xmlns:ns3="b1b74597-426c-4dd8-b6c1-ea9ca054374a" targetNamespace="http://schemas.microsoft.com/office/2006/metadata/properties" ma:root="true" ma:fieldsID="614f1fdc188e8725bcbb59f7bc1c57c5" ns3:_="">
    <xsd:import namespace="b1b74597-426c-4dd8-b6c1-ea9ca05437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74597-426c-4dd8-b6c1-ea9ca0543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141DD8-6BC7-45E6-9AE4-712A99D943FE}">
  <ds:schemaRefs>
    <ds:schemaRef ds:uri="http://purl.org/dc/elements/1.1/"/>
    <ds:schemaRef ds:uri="b1b74597-426c-4dd8-b6c1-ea9ca054374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6E346D-DDE2-4DBF-962B-3AAEFD5B8E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A5731-DB8B-4109-96B1-1015D7674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74597-426c-4dd8-b6c1-ea9ca05437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2441</Words>
  <Application>Microsoft Office PowerPoint</Application>
  <PresentationFormat>On-screen Show (4:3)</PresentationFormat>
  <Paragraphs>308</Paragraphs>
  <Slides>35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 Black</vt:lpstr>
      <vt:lpstr>Calibri</vt:lpstr>
      <vt:lpstr>Franklin Gothic Book</vt:lpstr>
      <vt:lpstr>Franklin Gothic Demi</vt:lpstr>
      <vt:lpstr>Franklin Gothic Heavy</vt:lpstr>
      <vt:lpstr>Franklin Gothic Medium</vt:lpstr>
      <vt:lpstr>Wingdings</vt:lpstr>
      <vt:lpstr>Wingdings 2</vt:lpstr>
      <vt:lpstr>Opulent</vt:lpstr>
      <vt:lpstr>Nursing Program  Information Session</vt:lpstr>
      <vt:lpstr>Topics</vt:lpstr>
      <vt:lpstr>Why Choose ACC?</vt:lpstr>
      <vt:lpstr>ACCREDITATION &amp;  NCLEX  PASS RATES</vt:lpstr>
      <vt:lpstr>A Look at the Profession</vt:lpstr>
      <vt:lpstr>ADN overview</vt:lpstr>
      <vt:lpstr>SAMPLE sequence (slide 1 of 2)</vt:lpstr>
      <vt:lpstr>SAMPLE sequence (slide 2 of 2)</vt:lpstr>
      <vt:lpstr>Random Fun Trivia</vt:lpstr>
      <vt:lpstr>DUAL ENROLLMENT: RN to BSN</vt:lpstr>
      <vt:lpstr>ACC’s BSN PROGRAM</vt:lpstr>
      <vt:lpstr>BSN Nursing Courses</vt:lpstr>
      <vt:lpstr>Financial information</vt:lpstr>
      <vt:lpstr>Steps to apply to nursing</vt:lpstr>
      <vt:lpstr>NURSING APPLICATION</vt:lpstr>
      <vt:lpstr>Application checklist</vt:lpstr>
      <vt:lpstr>Health care Employment Verification</vt:lpstr>
      <vt:lpstr>health care certifications, Licenses, and degrees</vt:lpstr>
      <vt:lpstr>HESI A2-AND Nursing Admission Test</vt:lpstr>
      <vt:lpstr>Random Nursing Trivia</vt:lpstr>
      <vt:lpstr>HESI A2 instructions</vt:lpstr>
      <vt:lpstr>Immunizations (Upon Acceptance)</vt:lpstr>
      <vt:lpstr>Certified Nurse Aide</vt:lpstr>
      <vt:lpstr>BLS PROVIDER card  (Upon Acceptance)</vt:lpstr>
      <vt:lpstr>Proof of Health Insurance</vt:lpstr>
      <vt:lpstr>Random Nursing Trivia (Slide 1 of 2)</vt:lpstr>
      <vt:lpstr>Prerequisites</vt:lpstr>
      <vt:lpstr>MATH 103 – Clinical calculations</vt:lpstr>
      <vt:lpstr>Curriculum General Ed</vt:lpstr>
      <vt:lpstr>Random Nursing Trivia (Slide 2 of 2)</vt:lpstr>
      <vt:lpstr>Ranking Criteria</vt:lpstr>
      <vt:lpstr>BACKGROUND &amp; DRUG SCREEN</vt:lpstr>
      <vt:lpstr>typical week schedule</vt:lpstr>
      <vt:lpstr>clinicals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Arapahoe Community College</dc:title>
  <dc:creator>Testadmin</dc:creator>
  <cp:lastModifiedBy>Robertson, Frances</cp:lastModifiedBy>
  <cp:revision>253</cp:revision>
  <cp:lastPrinted>2020-02-24T17:46:44Z</cp:lastPrinted>
  <dcterms:created xsi:type="dcterms:W3CDTF">2012-09-15T20:24:48Z</dcterms:created>
  <dcterms:modified xsi:type="dcterms:W3CDTF">2021-11-15T18:17:46Z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0x010100B4A306644AAE20489CC0B83854140F09</vt:lpwstr>
  </property>
</Properties>
</file>